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68"/>
  </p:notesMasterIdLst>
  <p:sldIdLst>
    <p:sldId id="418" r:id="rId3"/>
    <p:sldId id="386" r:id="rId4"/>
    <p:sldId id="445" r:id="rId5"/>
    <p:sldId id="429" r:id="rId6"/>
    <p:sldId id="460" r:id="rId7"/>
    <p:sldId id="581" r:id="rId8"/>
    <p:sldId id="579" r:id="rId9"/>
    <p:sldId id="520" r:id="rId10"/>
    <p:sldId id="582" r:id="rId11"/>
    <p:sldId id="523" r:id="rId12"/>
    <p:sldId id="522" r:id="rId13"/>
    <p:sldId id="583" r:id="rId14"/>
    <p:sldId id="551" r:id="rId15"/>
    <p:sldId id="552" r:id="rId16"/>
    <p:sldId id="580" r:id="rId17"/>
    <p:sldId id="586" r:id="rId18"/>
    <p:sldId id="587" r:id="rId19"/>
    <p:sldId id="588" r:id="rId20"/>
    <p:sldId id="584" r:id="rId21"/>
    <p:sldId id="585" r:id="rId22"/>
    <p:sldId id="589" r:id="rId23"/>
    <p:sldId id="600" r:id="rId24"/>
    <p:sldId id="590" r:id="rId25"/>
    <p:sldId id="591" r:id="rId26"/>
    <p:sldId id="592" r:id="rId27"/>
    <p:sldId id="606" r:id="rId28"/>
    <p:sldId id="593" r:id="rId29"/>
    <p:sldId id="601" r:id="rId30"/>
    <p:sldId id="595" r:id="rId31"/>
    <p:sldId id="596" r:id="rId32"/>
    <p:sldId id="597" r:id="rId33"/>
    <p:sldId id="598" r:id="rId34"/>
    <p:sldId id="599" r:id="rId35"/>
    <p:sldId id="602" r:id="rId36"/>
    <p:sldId id="538" r:id="rId37"/>
    <p:sldId id="540" r:id="rId38"/>
    <p:sldId id="603" r:id="rId39"/>
    <p:sldId id="604" r:id="rId40"/>
    <p:sldId id="605" r:id="rId41"/>
    <p:sldId id="607" r:id="rId42"/>
    <p:sldId id="608" r:id="rId43"/>
    <p:sldId id="609" r:id="rId44"/>
    <p:sldId id="610" r:id="rId45"/>
    <p:sldId id="611" r:id="rId46"/>
    <p:sldId id="612" r:id="rId47"/>
    <p:sldId id="613" r:id="rId48"/>
    <p:sldId id="618" r:id="rId49"/>
    <p:sldId id="614" r:id="rId50"/>
    <p:sldId id="615" r:id="rId51"/>
    <p:sldId id="558" r:id="rId52"/>
    <p:sldId id="616" r:id="rId53"/>
    <p:sldId id="617" r:id="rId54"/>
    <p:sldId id="499" r:id="rId55"/>
    <p:sldId id="480" r:id="rId56"/>
    <p:sldId id="479" r:id="rId57"/>
    <p:sldId id="575" r:id="rId58"/>
    <p:sldId id="576" r:id="rId59"/>
    <p:sldId id="511" r:id="rId60"/>
    <p:sldId id="501" r:id="rId61"/>
    <p:sldId id="510" r:id="rId62"/>
    <p:sldId id="452" r:id="rId63"/>
    <p:sldId id="451" r:id="rId64"/>
    <p:sldId id="513" r:id="rId65"/>
    <p:sldId id="514" r:id="rId66"/>
    <p:sldId id="449" r:id="rId67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4E1D"/>
    <a:srgbClr val="9AC39A"/>
    <a:srgbClr val="96A8C3"/>
    <a:srgbClr val="FFFFCC"/>
    <a:srgbClr val="009900"/>
    <a:srgbClr val="A3B8CB"/>
    <a:srgbClr val="DA724B"/>
    <a:srgbClr val="E59F84"/>
    <a:srgbClr val="F8D583"/>
    <a:srgbClr val="D560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-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FD0F851-EC5A-4D38-B0AD-8093EC10F338}" styleName="Светлый стиль 1 -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6370" autoAdjust="0"/>
  </p:normalViewPr>
  <p:slideViewPr>
    <p:cSldViewPr>
      <p:cViewPr varScale="1">
        <p:scale>
          <a:sx n="113" d="100"/>
          <a:sy n="113" d="100"/>
        </p:scale>
        <p:origin x="432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95645188-6A4D-4C85-B856-A4BE5EBBB006}" type="datetimeFigureOut">
              <a:rPr lang="en-US"/>
              <a:pPr>
                <a:defRPr/>
              </a:pPr>
              <a:t>7/13/2017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  <a:endParaRPr lang="en-US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666AA481-E30C-4065-A8C0-02429543A2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918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uk-UA"/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D11FCB-918B-4415-A66C-E1CA6DCC6064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555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653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362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892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4874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6046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9776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6849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2178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6800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603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5185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5277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012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7220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3324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6443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4766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2224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1654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6379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72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3076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6910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0034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335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0070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158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0029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6030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2240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6195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002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9459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8FEDD6D-D940-4A50-A99E-A3F5D89333E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953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3607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0770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1334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3749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2746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602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9494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3155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6599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186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3937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dirty="0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9867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dirty="0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0177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dirty="0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42940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9073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732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63743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9263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68837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7728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18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1883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9459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8FEDD6D-D940-4A50-A99E-A3F5D89333E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82825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57FB8-63EF-4E13-93FB-D2905A6BAD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243266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2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uk-UA"/>
          </a:p>
        </p:txBody>
      </p:sp>
      <p:sp>
        <p:nvSpPr>
          <p:cNvPr id="46083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16FE315-372D-4431-BC57-08764164FCC9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18748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71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9459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8FEDD6D-D940-4A50-A99E-A3F5D89333E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929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099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752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058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BF0935-CABC-4682-8BAC-84433E0A213B}" type="datetime1">
              <a:rPr lang="ru-RU"/>
              <a:pPr>
                <a:defRPr/>
              </a:pPr>
              <a:t>13.07.2017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F57DCD-8F70-4866-9628-688ACC2F689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84C53-E92B-4580-B62C-1D93A4522162}" type="datetime1">
              <a:rPr lang="ru-RU"/>
              <a:pPr>
                <a:defRPr/>
              </a:pPr>
              <a:t>13.07.2017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8F1DB3-E6FA-4395-800D-32CA8285525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98D693-55E9-4DFB-A6CF-E9CF1C2C453F}" type="datetime1">
              <a:rPr lang="ru-RU"/>
              <a:pPr>
                <a:defRPr/>
              </a:pPr>
              <a:t>13.07.2017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6C9895-5954-4679-9371-93EDFD36F8C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38E089-62ED-4B99-9D85-4233106172C3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8390516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E4D2F2-8EAD-4248-A8AF-937EE57F2432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1714334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1B655-9686-4700-A3E3-2677DD26807C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8710849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FA3A0-0963-40F8-917D-76DEAAEFC216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983620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2FADE-2241-4AB9-A208-782AC4633E65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5191292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3ABB79-FB1F-4563-8AEC-F75E8EA4533C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6660565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8CEBD2-D067-4C87-98E7-17140CF67479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5598212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A170F8-514C-479C-AACB-5022023134F7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611834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0DF1A9-FA95-49E0-AD03-FC09736C0417}" type="datetime1">
              <a:rPr lang="ru-RU"/>
              <a:pPr>
                <a:defRPr/>
              </a:pPr>
              <a:t>13.07.2017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FF4D12-7BED-49F7-86C6-6CCA3FE5C21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3611C-DD27-4ADB-92CD-801180824883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3571875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55742B-6A67-44BA-9E65-E8ED5897B169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8242069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D9B4FD-8306-4B74-B1F8-D2E67870986E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660884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782FD2-711B-470D-82CE-B7001E2E881B}" type="datetime1">
              <a:rPr lang="ru-RU"/>
              <a:pPr>
                <a:defRPr/>
              </a:pPr>
              <a:t>13.07.2017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B0170C-3AFA-4CDD-A1DA-1AAA6BD64BE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71E57-439A-43EC-83D3-278E8830CE17}" type="datetime1">
              <a:rPr lang="ru-RU"/>
              <a:pPr>
                <a:defRPr/>
              </a:pPr>
              <a:t>13.07.2017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433F12-FE4E-4717-9D29-D6CD8D0B8DA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71982B-4D5C-40A5-8680-D14AB22FF2F3}" type="datetime1">
              <a:rPr lang="ru-RU"/>
              <a:pPr>
                <a:defRPr/>
              </a:pPr>
              <a:t>13.07.2017</a:t>
            </a:fld>
            <a:endParaRPr lang="ru-R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9CBD16-2B6C-4B5F-A27C-1BDE394B361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920B05-F5F3-4A96-8250-C35F2E564B2D}" type="datetime1">
              <a:rPr lang="ru-RU"/>
              <a:pPr>
                <a:defRPr/>
              </a:pPr>
              <a:t>13.07.2017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10F256-E42B-46E3-BD18-2E319822111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B3F4EA-9703-4187-B760-700E5A0AB8C1}" type="datetime1">
              <a:rPr lang="ru-RU"/>
              <a:pPr>
                <a:defRPr/>
              </a:pPr>
              <a:t>13.07.2017</a:t>
            </a:fld>
            <a:endParaRPr lang="ru-RU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6B4E2C-300C-486B-8509-BCD8ED93FAE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320BA2-2EDF-41A5-ABC7-3D8DD950C846}" type="datetime1">
              <a:rPr lang="ru-RU"/>
              <a:pPr>
                <a:defRPr/>
              </a:pPr>
              <a:t>13.07.2017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869A1B-8BBE-4A90-99EF-CA7AF3AB27D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/>
              <a:t>Вставка рисунка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A43563-9108-4986-BB01-3A90FE142772}" type="datetime1">
              <a:rPr lang="ru-RU"/>
              <a:pPr>
                <a:defRPr/>
              </a:pPr>
              <a:t>13.07.2017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42D713-2A41-45C4-A35B-2FA6DAB1D76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22085F9-DEDC-4373-9033-D5B96210CA5B}" type="datetime1">
              <a:rPr lang="ru-RU"/>
              <a:pPr>
                <a:defRPr/>
              </a:pPr>
              <a:t>13.07.2017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77E3926-5E4F-4976-9185-E0836A63B16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2C2E8B-7AD5-4B74-A391-C1BAFFD06762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325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push dir="u"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lideshare.net/liketaurus" TargetMode="External"/><Relationship Id="rId13" Type="http://schemas.openxmlformats.org/officeDocument/2006/relationships/image" Target="../media/image9.png"/><Relationship Id="rId18" Type="http://schemas.openxmlformats.org/officeDocument/2006/relationships/image" Target="../media/image14.gif"/><Relationship Id="rId3" Type="http://schemas.openxmlformats.org/officeDocument/2006/relationships/hyperlink" Target="https://twitter.com/liketaurus" TargetMode="External"/><Relationship Id="rId7" Type="http://schemas.openxmlformats.org/officeDocument/2006/relationships/image" Target="../media/image6.jpeg"/><Relationship Id="rId12" Type="http://schemas.microsoft.com/office/2007/relationships/hdphoto" Target="../media/hdphoto2.wdp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coop.it/t/workout-and-fitness" TargetMode="External"/><Relationship Id="rId11" Type="http://schemas.openxmlformats.org/officeDocument/2006/relationships/image" Target="../media/image8.png"/><Relationship Id="rId5" Type="http://schemas.microsoft.com/office/2007/relationships/hdphoto" Target="../media/hdphoto1.wdp"/><Relationship Id="rId15" Type="http://schemas.openxmlformats.org/officeDocument/2006/relationships/image" Target="../media/image11.png"/><Relationship Id="rId10" Type="http://schemas.openxmlformats.org/officeDocument/2006/relationships/hyperlink" Target="http://www.linkedin.com/in/ababich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7.png"/><Relationship Id="rId1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image" Target="../media/image66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itvdn.com/ru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testprovider.com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hyperlink" Target="TestProvider.com" TargetMode="External"/><Relationship Id="rId4" Type="http://schemas.openxmlformats.org/officeDocument/2006/relationships/image" Target="../media/image7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testprovider.com/" TargetMode="External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vdn.com/ru" TargetMode="External"/><Relationship Id="rId5" Type="http://schemas.openxmlformats.org/officeDocument/2006/relationships/image" Target="../media/image73.png"/><Relationship Id="rId4" Type="http://schemas.openxmlformats.org/officeDocument/2006/relationships/hyperlink" Target="http://itvdn.com/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Фигура, имеющая форму буквы L 6"/>
          <p:cNvSpPr/>
          <p:nvPr/>
        </p:nvSpPr>
        <p:spPr>
          <a:xfrm rot="10800000">
            <a:off x="0" y="0"/>
            <a:ext cx="12215813" cy="6858000"/>
          </a:xfrm>
          <a:prstGeom prst="corner">
            <a:avLst>
              <a:gd name="adj1" fmla="val 6267"/>
              <a:gd name="adj2" fmla="val 6637"/>
            </a:avLst>
          </a:prstGeom>
          <a:solidFill>
            <a:srgbClr val="6D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338" name="Заголовок 1"/>
          <p:cNvSpPr txBox="1">
            <a:spLocks/>
          </p:cNvSpPr>
          <p:nvPr/>
        </p:nvSpPr>
        <p:spPr bwMode="auto">
          <a:xfrm>
            <a:off x="1828800" y="4124056"/>
            <a:ext cx="899160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800" dirty="0">
                <a:solidFill>
                  <a:srgbClr val="6D6D6D"/>
                </a:solidFill>
                <a:latin typeface="Segoe UI Light" pitchFamily="34" charset="0"/>
                <a:cs typeface="Segoe UI Light" pitchFamily="34" charset="0"/>
              </a:rPr>
              <a:t>Проектирование иерархии классов. Знакомство с UML</a:t>
            </a:r>
            <a:endParaRPr lang="en-US" sz="2800" dirty="0">
              <a:solidFill>
                <a:srgbClr val="6D6D6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4339" name="Прямоугольник 11"/>
          <p:cNvSpPr>
            <a:spLocks noChangeArrowheads="1"/>
          </p:cNvSpPr>
          <p:nvPr/>
        </p:nvSpPr>
        <p:spPr bwMode="auto">
          <a:xfrm>
            <a:off x="1828800" y="2511692"/>
            <a:ext cx="942975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rgbClr val="D1501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Профессиональное программирование </a:t>
            </a:r>
            <a:br>
              <a:rPr lang="ru-RU" sz="4000" dirty="0">
                <a:solidFill>
                  <a:srgbClr val="D1501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4000" dirty="0">
                <a:solidFill>
                  <a:srgbClr val="D1501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на языке </a:t>
            </a:r>
            <a:r>
              <a:rPr lang="en-US" sz="4000" dirty="0">
                <a:solidFill>
                  <a:srgbClr val="D1501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Java</a:t>
            </a:r>
          </a:p>
        </p:txBody>
      </p:sp>
      <p:pic>
        <p:nvPicPr>
          <p:cNvPr id="14340" name="Рисунок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59950" y="457200"/>
            <a:ext cx="1898650" cy="81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1" name="Прямоугольник 12"/>
          <p:cNvSpPr>
            <a:spLocks noChangeArrowheads="1"/>
          </p:cNvSpPr>
          <p:nvPr/>
        </p:nvSpPr>
        <p:spPr bwMode="auto">
          <a:xfrm>
            <a:off x="1447800" y="111125"/>
            <a:ext cx="50292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</a:t>
            </a:r>
          </a:p>
        </p:txBody>
      </p:sp>
      <p:sp>
        <p:nvSpPr>
          <p:cNvPr id="14342" name="Прямоугольник 13"/>
          <p:cNvSpPr>
            <a:spLocks noChangeArrowheads="1"/>
          </p:cNvSpPr>
          <p:nvPr/>
        </p:nvSpPr>
        <p:spPr bwMode="auto">
          <a:xfrm rot="5400000">
            <a:off x="8739188" y="3482975"/>
            <a:ext cx="6553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Информационный видеосервис для разработчиков программного обеспечения</a:t>
            </a:r>
            <a:endParaRPr lang="en-US" sz="1400">
              <a:solidFill>
                <a:schemeClr val="bg1"/>
              </a:solidFill>
              <a:latin typeface="Segoe UI Light" pitchFamily="34" charset="0"/>
              <a:cs typeface="Segoe UI Light" pitchFamily="34" charset="0"/>
            </a:endParaRPr>
          </a:p>
        </p:txBody>
      </p:sp>
      <p:pic>
        <p:nvPicPr>
          <p:cNvPr id="14343" name="Рисунок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" y="76200"/>
            <a:ext cx="1023938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4" name="Прямоугольник 15"/>
          <p:cNvSpPr>
            <a:spLocks noChangeArrowheads="1"/>
          </p:cNvSpPr>
          <p:nvPr/>
        </p:nvSpPr>
        <p:spPr bwMode="auto">
          <a:xfrm>
            <a:off x="9707563" y="111125"/>
            <a:ext cx="18288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http://itvdn.com</a:t>
            </a:r>
          </a:p>
        </p:txBody>
      </p:sp>
      <p:pic>
        <p:nvPicPr>
          <p:cNvPr id="14345" name="Рисунок 1"/>
          <p:cNvPicPr>
            <a:picLocks noChangeAspect="1"/>
          </p:cNvPicPr>
          <p:nvPr/>
        </p:nvPicPr>
        <p:blipFill>
          <a:blip r:embed="rId5"/>
          <a:srcRect l="23933" t="16042" r="26019" b="29813"/>
          <a:stretch>
            <a:fillRect/>
          </a:stretch>
        </p:blipFill>
        <p:spPr bwMode="auto">
          <a:xfrm>
            <a:off x="9067800" y="5461000"/>
            <a:ext cx="21907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Результат пошуку зображень за запитом &quot;java 8 logo&quot;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01"/>
          <a:stretch/>
        </p:blipFill>
        <p:spPr bwMode="auto">
          <a:xfrm>
            <a:off x="685800" y="2362200"/>
            <a:ext cx="996950" cy="111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Абстракции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в ООП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612116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5" name="Рисунок 8" descr="Без имени-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72200" y="1487488"/>
            <a:ext cx="2590800" cy="4686727"/>
          </a:xfrm>
          <a:prstGeom prst="rect">
            <a:avLst/>
          </a:prstGeom>
        </p:spPr>
      </p:pic>
      <p:pic>
        <p:nvPicPr>
          <p:cNvPr id="16" name="Содержимое 10" descr="Без имени-2.pn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2442156" y="2331680"/>
            <a:ext cx="3638763" cy="2998341"/>
          </a:xfrm>
        </p:spPr>
      </p:pic>
    </p:spTree>
    <p:extLst>
      <p:ext uri="{BB962C8B-B14F-4D97-AF65-F5344CB8AC3E}">
        <p14:creationId xmlns:p14="http://schemas.microsoft.com/office/powerpoint/2010/main" val="3228432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Повторение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инкапсуляция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612116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267199" y="1596768"/>
            <a:ext cx="6957219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200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Инкапсуляция</a:t>
            </a:r>
            <a:r>
              <a:rPr lang="ru-RU" sz="2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– свойство системы, </a:t>
            </a:r>
            <a:r>
              <a:rPr lang="ru-RU" sz="2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позволяющее</a:t>
            </a:r>
            <a:r>
              <a:rPr lang="en-US" sz="2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объединить </a:t>
            </a:r>
            <a:r>
              <a:rPr lang="ru-RU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данные и методы, работающие с ними, </a:t>
            </a:r>
            <a:r>
              <a:rPr lang="ru-RU" sz="2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в </a:t>
            </a:r>
            <a:r>
              <a:rPr lang="ru-RU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рамках </a:t>
            </a:r>
            <a:r>
              <a:rPr lang="uk-UA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к</a:t>
            </a:r>
            <a:r>
              <a:rPr lang="ru-RU" sz="22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ласса</a:t>
            </a:r>
            <a:r>
              <a:rPr lang="en-US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С</a:t>
            </a:r>
            <a:r>
              <a:rPr lang="ru-RU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++, С</a:t>
            </a:r>
            <a:r>
              <a:rPr lang="en-US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#, </a:t>
            </a:r>
            <a:r>
              <a:rPr lang="ru-RU" sz="2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Java</a:t>
            </a:r>
            <a:r>
              <a:rPr lang="ru-RU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отождествляют </a:t>
            </a:r>
            <a:r>
              <a:rPr lang="uk-UA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и</a:t>
            </a:r>
            <a:r>
              <a:rPr lang="ru-RU" sz="2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нкапсуляцию</a:t>
            </a:r>
            <a:r>
              <a:rPr lang="ru-RU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200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 </a:t>
            </a:r>
            <a:r>
              <a:rPr lang="ru-RU" sz="22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сокрытием</a:t>
            </a:r>
            <a:endParaRPr lang="en-US" sz="22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en-US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076" name="Picture 4" descr="Пов’язане зображенн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238" y="1596768"/>
            <a:ext cx="2451650" cy="205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268810" y="4321921"/>
            <a:ext cx="962421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Короче</a:t>
            </a:r>
            <a:r>
              <a:rPr lang="uk-UA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uk-UA" sz="22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приватн</a:t>
            </a:r>
            <a:r>
              <a:rPr lang="ru-RU" sz="22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ые</a:t>
            </a:r>
            <a:r>
              <a:rPr lang="ru-RU" sz="22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переменные и публичные методы </a:t>
            </a:r>
            <a:r>
              <a:rPr lang="ru-RU" sz="2200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для </a:t>
            </a:r>
            <a:r>
              <a:rPr lang="ru-RU" sz="22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работы с ними</a:t>
            </a:r>
            <a:endParaRPr lang="ru-RU" sz="22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130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Результат пошуку зображень за запитом &quot;remote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57"/>
          <a:stretch/>
        </p:blipFill>
        <p:spPr bwMode="auto">
          <a:xfrm>
            <a:off x="8382000" y="3411981"/>
            <a:ext cx="3810000" cy="293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Повторение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инкапсуляция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612116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47800" y="1487488"/>
            <a:ext cx="8054181" cy="4732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Инкапсул</a:t>
            </a:r>
            <a:r>
              <a:rPr lang="uk-UA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я</a:t>
            </a:r>
            <a:r>
              <a:rPr lang="ru-RU" sz="20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ция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позволяет пользователю не задумываться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 сложности реализации используемого класса (что у него внутри?), а использовать предоставляемый интерфейс (публичные методы и члены)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Жизненно важные для класса данные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объединены и защищены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1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Пользователю предоставляется только спецификация (интерфейс) объекта. Он может взаимодействовать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с объектом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только через этот интерфейс</a:t>
            </a:r>
          </a:p>
        </p:txBody>
      </p:sp>
    </p:spTree>
    <p:extLst>
      <p:ext uri="{BB962C8B-B14F-4D97-AF65-F5344CB8AC3E}">
        <p14:creationId xmlns:p14="http://schemas.microsoft.com/office/powerpoint/2010/main" val="1425965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Повторяем: модификаторы видимости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612116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9600" y="1612116"/>
            <a:ext cx="1097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private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члены класса доступны только внутри класса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default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(</a:t>
            </a:r>
            <a:r>
              <a:rPr lang="ru-RU" sz="21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package-private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) (</a:t>
            </a:r>
            <a:r>
              <a:rPr lang="ru-RU" sz="21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по-умолчанию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) – члены класса видны только внутри пакета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protected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члены класса доступны внутри пакета и в его наследниках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public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члены класс доступны всем</a:t>
            </a:r>
          </a:p>
        </p:txBody>
      </p:sp>
      <p:pic>
        <p:nvPicPr>
          <p:cNvPr id="2050" name="Picture 2" descr="Результат пошуку зображень за запитом &quot;lock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400" y="3752850"/>
            <a:ext cx="2212975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987007"/>
            <a:ext cx="856297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928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Пирамида модификаторов видимости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612116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928214"/>
            <a:ext cx="6620212" cy="329313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24070" y="3467019"/>
            <a:ext cx="3581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Во время наследования возможно изменения модификаторов доступа в сторону большей видимости</a:t>
            </a:r>
            <a:r>
              <a:rPr lang="en-US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!</a:t>
            </a:r>
            <a:endParaRPr lang="ru-RU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673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Наследование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612116"/>
            <a:ext cx="11125200" cy="4085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Наследование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свойство системы, позволяющее описать новый класс на основе уже существующего с заимствованием функциональности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с объектами нового класса можно работать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так же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как с объектами его родителя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Класс, от которого наследуются, называется базовым, родительским или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суперклассом,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новый класс – потомком, наследником, дочерним, производным или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подклассом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1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Подклассы всегда функциональнее, чем их родители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1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 </a:t>
            </a:r>
            <a:r>
              <a:rPr lang="en-US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Java </a:t>
            </a:r>
            <a:r>
              <a:rPr lang="uk-UA" sz="20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кажд</a:t>
            </a:r>
            <a:r>
              <a:rPr lang="ru-RU" sz="20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ый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класс может иметь только одного родителя!</a:t>
            </a:r>
          </a:p>
        </p:txBody>
      </p:sp>
      <p:pic>
        <p:nvPicPr>
          <p:cNvPr id="15" name="Picture 2" descr="Результат пошуку зображень за запитом &quot;wikipedia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4648200"/>
            <a:ext cx="14859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63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Идея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наследования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64406" y="1891299"/>
            <a:ext cx="82631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Создана</a:t>
            </a:r>
            <a:r>
              <a:rPr lang="uk-U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модель </a:t>
            </a:r>
            <a:r>
              <a:rPr lang="uk-UA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некоторой</a:t>
            </a:r>
            <a:r>
              <a:rPr lang="uk-U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сущности</a:t>
            </a:r>
            <a:r>
              <a:rPr lang="uk-U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но </a:t>
            </a:r>
            <a:r>
              <a:rPr lang="uk-UA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нужна</a:t>
            </a:r>
            <a:r>
              <a:rPr lang="uk-U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uk-U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uk-UA" sz="20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более</a:t>
            </a:r>
            <a:r>
              <a:rPr lang="uk-UA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20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специализированная</a:t>
            </a:r>
            <a:r>
              <a:rPr lang="uk-U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ее</a:t>
            </a:r>
            <a:r>
              <a:rPr lang="uk-U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версия</a:t>
            </a:r>
            <a:endParaRPr lang="uk-UA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3252458"/>
            <a:ext cx="2862266" cy="1754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15200" y="3252458"/>
            <a:ext cx="2828427" cy="1733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45265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Создание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подклассов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15" name="Рисунок 3" descr="Без имени-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43400" y="1752600"/>
            <a:ext cx="3570523" cy="409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4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Одиночное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наследование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12" name="Рисунок 3" descr="Без имени-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78425" y="1458826"/>
            <a:ext cx="6435149" cy="4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93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Результат пошуку зображень за запитом &quot;многообразие формі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662" y="3974639"/>
            <a:ext cx="4115138" cy="203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Полиморфизм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612116"/>
            <a:ext cx="111252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Полиморфизм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возможность объектов с одинаковой спецификацией иметь различную реализацию (поведение)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«многообразие формы»	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реализация класса может быть изменена в процессе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наследования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один интерфейс,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множество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реализаций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позволяет писать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более абстрактные 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программы 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uk-UA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способствует</a:t>
            </a:r>
            <a:r>
              <a:rPr lang="uk-U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повторному использованию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кода</a:t>
            </a:r>
          </a:p>
        </p:txBody>
      </p:sp>
    </p:spTree>
    <p:extLst>
      <p:ext uri="{BB962C8B-B14F-4D97-AF65-F5344CB8AC3E}">
        <p14:creationId xmlns:p14="http://schemas.microsoft.com/office/powerpoint/2010/main" val="1139911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itchFamily="34" charset="0"/>
              </a:rPr>
              <a:t>Автор курса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21" name="Picture 20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9252" y1="26168" x2="37383" y2="66355"/>
                        <a14:foregroundMark x1="67290" y1="43925" x2="51402" y2="46729"/>
                        <a14:foregroundMark x1="65421" y1="81308" x2="42991" y2="728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490" y="1671182"/>
            <a:ext cx="445231" cy="44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2" name="Picture 21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528" y="1697370"/>
            <a:ext cx="389279" cy="390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" name="Picture 22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259" y="1699751"/>
            <a:ext cx="390470" cy="390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4" name="Picture 23">
            <a:hlinkClick r:id="rId10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46000" y1="48000" x2="46000" y2="65000"/>
                        <a14:foregroundMark x1="70000" y1="43000" x2="75000" y2="48000"/>
                        <a14:foregroundMark x1="79000" y1="61000" x2="79000" y2="72000"/>
                        <a14:foregroundMark x1="27000" y1="72000" x2="27000" y2="52000"/>
                        <a14:foregroundMark x1="27000" y1="26000" x2="24000" y2="1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362" y="1685465"/>
            <a:ext cx="414279" cy="414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" name="Picture 24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853" y="4995165"/>
            <a:ext cx="574804" cy="749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6" name="Rectangle 25"/>
          <p:cNvSpPr/>
          <p:nvPr/>
        </p:nvSpPr>
        <p:spPr bwMode="auto">
          <a:xfrm>
            <a:off x="8039111" y="4121161"/>
            <a:ext cx="1491256" cy="1601116"/>
          </a:xfrm>
          <a:prstGeom prst="rect">
            <a:avLst/>
          </a:prstGeom>
          <a:solidFill>
            <a:srgbClr val="9BBB5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68579" tIns="34290" rIns="34290" bIns="68579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55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Лауреат</a:t>
            </a:r>
            <a:r>
              <a:rPr kumimoji="0" lang="uk-UA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kumimoji="0" lang="uk-UA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kumimoji="0" lang="uk-UA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премии</a:t>
            </a:r>
            <a:r>
              <a:rPr kumimoji="0" lang="uk-UA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uk-UA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им</a:t>
            </a:r>
            <a:r>
              <a:rPr kumimoji="0" lang="uk-UA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Макаренко</a:t>
            </a:r>
            <a:endParaRPr kumimoji="0" lang="en-US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477000" y="4121161"/>
            <a:ext cx="1485065" cy="1601116"/>
          </a:xfrm>
          <a:prstGeom prst="rect">
            <a:avLst/>
          </a:prstGeom>
          <a:solidFill>
            <a:srgbClr val="00AEE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68579" tIns="34290" rIns="34290" bIns="68579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55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56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8039110" y="2419778"/>
            <a:ext cx="1491258" cy="1601116"/>
          </a:xfrm>
          <a:prstGeom prst="rect">
            <a:avLst/>
          </a:prstGeom>
          <a:solidFill>
            <a:srgbClr val="00418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68579" tIns="34290" rIns="34290" bIns="68579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0" lang="en-US" altLang="en-US" sz="147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0" lang="en-US" altLang="en-US" sz="147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Intel, INTSPEI, </a:t>
            </a:r>
            <a:r>
              <a:rPr kumimoji="0" lang="en-US" altLang="en-US" sz="1471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Incom</a:t>
            </a:r>
            <a:r>
              <a: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kumimoji="0" lang="en-US" altLang="en-US" sz="1471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Retratech</a:t>
            </a:r>
            <a:r>
              <a: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, RUSSEE...</a:t>
            </a:r>
          </a:p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0" lang="en-US" altLang="en-US" sz="147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0" lang="en-US" altLang="en-US" sz="147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0" lang="en-US" altLang="en-US" sz="772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6477000" y="2419778"/>
            <a:ext cx="1485065" cy="1601116"/>
          </a:xfrm>
          <a:prstGeom prst="rect">
            <a:avLst/>
          </a:prstGeom>
          <a:solidFill>
            <a:srgbClr val="FF8C0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68579" tIns="34290" rIns="34290" bIns="68579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0" lang="ru-RU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более</a:t>
            </a:r>
            <a:r>
              <a: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ru-RU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20 лет</a:t>
            </a:r>
            <a:r>
              <a: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ru-RU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преподавания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4789331" y="2419779"/>
            <a:ext cx="1610623" cy="3312005"/>
            <a:chOff x="9223477" y="1767991"/>
            <a:chExt cx="1877137" cy="3860049"/>
          </a:xfrm>
        </p:grpSpPr>
        <p:sp>
          <p:nvSpPr>
            <p:cNvPr id="49" name="Rectangle 48"/>
            <p:cNvSpPr/>
            <p:nvPr/>
          </p:nvSpPr>
          <p:spPr bwMode="auto">
            <a:xfrm>
              <a:off x="9223477" y="3750905"/>
              <a:ext cx="1877135" cy="1877135"/>
            </a:xfrm>
            <a:prstGeom prst="rect">
              <a:avLst/>
            </a:prstGeom>
            <a:solidFill>
              <a:srgbClr val="8064A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68570" tIns="34285" rIns="34285" bIns="6857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6857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Tx/>
                <a:buFontTx/>
                <a:buNone/>
                <a:tabLst/>
                <a:defRPr/>
              </a:pPr>
              <a:r>
                <a:rPr kumimoji="0" lang="uk-UA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2 </a:t>
              </a:r>
              <a:r>
                <a:rPr kumimoji="0" lang="ru-RU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книги</a:t>
              </a:r>
              <a:r>
                <a:rPr kumimoji="0" lang="uk-UA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br>
                <a:rPr kumimoji="0" lang="uk-UA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&amp;</a:t>
              </a:r>
              <a:r>
                <a:rPr lang="ru-RU" altLang="en-US" sz="1765" kern="0" dirty="0">
                  <a:solidFill>
                    <a:srgbClr val="FFFFFF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более</a:t>
              </a:r>
              <a:r>
                <a:rPr kumimoji="0" lang="en-US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 50 </a:t>
              </a:r>
              <a:r>
                <a:rPr kumimoji="0" lang="ru-RU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публикаций</a:t>
              </a:r>
              <a:endParaRPr kumimoji="0" lang="en-US" alt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9223479" y="1767991"/>
              <a:ext cx="1877135" cy="1877135"/>
            </a:xfrm>
            <a:prstGeom prst="rect">
              <a:avLst/>
            </a:prstGeom>
            <a:solidFill>
              <a:srgbClr val="F79646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68570" tIns="34285" rIns="34285" bIns="6857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6857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MCT</a:t>
              </a:r>
              <a:b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MCLC</a:t>
              </a:r>
              <a:b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MCITP</a:t>
              </a:r>
              <a:b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MCPD</a:t>
              </a:r>
              <a:b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OCUP Advanced</a:t>
              </a:r>
              <a:r>
                <a:rPr kumimoji="0" lang="ru-RU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/>
              </a:r>
              <a:br>
                <a:rPr kumimoji="0" lang="ru-RU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JAVA 8 </a:t>
              </a: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programmer</a:t>
              </a:r>
              <a:endPara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33" name="Picture 3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577302" y="2436271"/>
            <a:ext cx="2134980" cy="2500495"/>
          </a:xfrm>
          <a:prstGeom prst="rect">
            <a:avLst/>
          </a:prstGeom>
          <a:noFill/>
          <a:ln>
            <a:solidFill>
              <a:srgbClr val="EEECE1"/>
            </a:solidFill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77301" y="4989318"/>
            <a:ext cx="1503506" cy="732959"/>
          </a:xfrm>
          <a:prstGeom prst="rect">
            <a:avLst/>
          </a:prstGeom>
        </p:spPr>
      </p:pic>
      <p:sp>
        <p:nvSpPr>
          <p:cNvPr id="35" name="Title 24"/>
          <p:cNvSpPr txBox="1">
            <a:spLocks/>
          </p:cNvSpPr>
          <p:nvPr/>
        </p:nvSpPr>
        <p:spPr>
          <a:xfrm>
            <a:off x="2542704" y="1555277"/>
            <a:ext cx="4370069" cy="6746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en-US" sz="4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Александр</a:t>
            </a:r>
            <a:r>
              <a:rPr kumimoji="0" lang="en-US" altLang="en-US" sz="4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ru-RU" altLang="en-US" sz="4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Бабич</a:t>
            </a:r>
            <a:endParaRPr kumimoji="0" lang="uk-UA" sz="4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399951" y="5744295"/>
            <a:ext cx="3188709" cy="36394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85551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65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ProductivityBlog.com.ua</a:t>
            </a:r>
          </a:p>
        </p:txBody>
      </p:sp>
      <p:pic>
        <p:nvPicPr>
          <p:cNvPr id="37" name="Picture 36" descr="\\MAGNUM\Projects\Microsoft\Cloud Power FY12\Design\ICONS_PNG\Devices.png"/>
          <p:cNvPicPr>
            <a:picLocks noChangeAspect="1" noChangeArrowheads="1"/>
          </p:cNvPicPr>
          <p:nvPr/>
        </p:nvPicPr>
        <p:blipFill>
          <a:blip r:embed="rId16" cstate="print">
            <a:lum bright="100000" contrast="100000"/>
          </a:blip>
          <a:stretch>
            <a:fillRect/>
          </a:stretch>
        </p:blipFill>
        <p:spPr bwMode="auto">
          <a:xfrm>
            <a:off x="8200519" y="4173111"/>
            <a:ext cx="1040117" cy="1040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Picture 37" descr="C:\Users\sakuu\Documents\Ballmer WPC\PNGS\Timer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6901998" y="2517502"/>
            <a:ext cx="584602" cy="88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/>
          <p:cNvGrpSpPr/>
          <p:nvPr/>
        </p:nvGrpSpPr>
        <p:grpSpPr>
          <a:xfrm>
            <a:off x="6637337" y="4527316"/>
            <a:ext cx="1158323" cy="903335"/>
            <a:chOff x="6985417" y="4364559"/>
            <a:chExt cx="1722609" cy="1243836"/>
          </a:xfrm>
        </p:grpSpPr>
        <p:sp>
          <p:nvSpPr>
            <p:cNvPr id="44" name="Flowchart: Magnetic Disk 43"/>
            <p:cNvSpPr/>
            <p:nvPr/>
          </p:nvSpPr>
          <p:spPr bwMode="auto">
            <a:xfrm>
              <a:off x="7421155" y="4700561"/>
              <a:ext cx="896107" cy="548634"/>
            </a:xfrm>
            <a:prstGeom prst="flowChartMagneticDisk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B0F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57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765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8504213" y="4718949"/>
              <a:ext cx="6316" cy="812234"/>
            </a:xfrm>
            <a:prstGeom prst="line">
              <a:avLst/>
            </a:prstGeom>
            <a:noFill/>
            <a:ln w="38100" cap="flat" cmpd="sng" algn="ctr">
              <a:solidFill>
                <a:sysClr val="window" lastClr="FFFFFF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46" name="Diamond 45"/>
            <p:cNvSpPr/>
            <p:nvPr/>
          </p:nvSpPr>
          <p:spPr bwMode="auto">
            <a:xfrm>
              <a:off x="6985417" y="4364559"/>
              <a:ext cx="1722609" cy="628708"/>
            </a:xfrm>
            <a:prstGeom prst="diamond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B0F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57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765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7" name="Isosceles Triangle 46"/>
            <p:cNvSpPr/>
            <p:nvPr/>
          </p:nvSpPr>
          <p:spPr bwMode="auto">
            <a:xfrm flipH="1">
              <a:off x="8424274" y="5386317"/>
              <a:ext cx="182879" cy="222078"/>
            </a:xfrm>
            <a:prstGeom prst="triangle">
              <a:avLst/>
            </a:prstGeom>
            <a:solidFill>
              <a:sysClr val="window" lastClr="FFFFFF"/>
            </a:solidFill>
            <a:ln w="9525" cap="flat" cmpd="sng" algn="ctr">
              <a:solidFill>
                <a:srgbClr val="00B0F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57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765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8" name="Oval 47"/>
            <p:cNvSpPr/>
            <p:nvPr/>
          </p:nvSpPr>
          <p:spPr bwMode="auto">
            <a:xfrm>
              <a:off x="8444578" y="5318091"/>
              <a:ext cx="142273" cy="182878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B0F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57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765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40" name="TextBox 87"/>
          <p:cNvSpPr txBox="1"/>
          <p:nvPr/>
        </p:nvSpPr>
        <p:spPr>
          <a:xfrm>
            <a:off x="5326948" y="2329018"/>
            <a:ext cx="739543" cy="138826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75">
              <a:lnSpc>
                <a:spcPct val="90000"/>
              </a:lnSpc>
              <a:spcAft>
                <a:spcPts val="441"/>
              </a:spcAft>
            </a:pPr>
            <a:r>
              <a:rPr lang="uk-UA" sz="8455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ebdings" panose="05030102010509060703" pitchFamily="18" charset="2"/>
              </a:rPr>
              <a:t></a:t>
            </a:r>
            <a:endParaRPr lang="uk-UA" sz="8455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1" name="TextBox 88"/>
          <p:cNvSpPr txBox="1"/>
          <p:nvPr/>
        </p:nvSpPr>
        <p:spPr>
          <a:xfrm>
            <a:off x="5526559" y="4052097"/>
            <a:ext cx="951227" cy="950457"/>
          </a:xfrm>
          <a:prstGeom prst="rect">
            <a:avLst/>
          </a:prstGeom>
          <a:noFill/>
        </p:spPr>
        <p:txBody>
          <a:bodyPr wrap="none" lIns="134464" tIns="107571" rIns="134464" bIns="107571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75">
              <a:lnSpc>
                <a:spcPct val="90000"/>
              </a:lnSpc>
              <a:spcAft>
                <a:spcPts val="441"/>
              </a:spcAft>
            </a:pPr>
            <a:r>
              <a:rPr lang="uk-UA" sz="5294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ebdings" panose="05030102010509060703" pitchFamily="18" charset="2"/>
              </a:rPr>
              <a:t></a:t>
            </a:r>
            <a:endParaRPr lang="uk-UA" sz="5294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2" name="TextBox 89"/>
          <p:cNvSpPr txBox="1"/>
          <p:nvPr/>
        </p:nvSpPr>
        <p:spPr>
          <a:xfrm>
            <a:off x="8827294" y="3295621"/>
            <a:ext cx="826193" cy="889350"/>
          </a:xfrm>
          <a:prstGeom prst="rect">
            <a:avLst/>
          </a:prstGeom>
          <a:noFill/>
        </p:spPr>
        <p:txBody>
          <a:bodyPr wrap="none" lIns="134464" tIns="107571" rIns="134464" bIns="107571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75">
              <a:lnSpc>
                <a:spcPct val="90000"/>
              </a:lnSpc>
              <a:spcAft>
                <a:spcPts val="441"/>
              </a:spcAft>
            </a:pPr>
            <a:r>
              <a:rPr lang="uk-UA" sz="4853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</a:t>
            </a:r>
            <a:endParaRPr lang="uk-UA" sz="4853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3" name="Picture 42" descr="http://i014.radikal.ru/1207/7f/3db3d7af842b.gif"/>
          <p:cNvPicPr>
            <a:picLocks noChangeAspect="1" noChangeArrowheads="1" noCrop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866" y="1628749"/>
            <a:ext cx="806792" cy="60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866900" y="2743200"/>
            <a:ext cx="8458200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Перегрузка и переопределение методов</a:t>
            </a:r>
            <a:endParaRPr lang="en-US" sz="54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989666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Результат пошуку зображень за запитом &quot;variants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85642"/>
            <a:ext cx="3420201" cy="403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Перегрузка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(overloading)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методов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38600" y="1751279"/>
            <a:ext cx="7696200" cy="4489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Несколько методов одного класса могут иметь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одно и то же 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имя, отличаясь набором параметров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списки аргументов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должны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различаться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типы возвращаемых значений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могут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различаться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105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Один из способов реализации принципа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полиморфизма</a:t>
            </a:r>
          </a:p>
          <a:p>
            <a:pPr lvl="1">
              <a:buNone/>
            </a:pPr>
            <a:endParaRPr lang="ru-RU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buNone/>
            </a:pP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		</a:t>
            </a:r>
            <a:r>
              <a:rPr lang="en-US" sz="2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public void </a:t>
            </a:r>
            <a:r>
              <a:rPr lang="en-US" sz="2400" i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println</a:t>
            </a:r>
            <a:r>
              <a:rPr lang="en-US" sz="2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(</a:t>
            </a:r>
            <a:r>
              <a:rPr lang="en-US" sz="2400" i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int</a:t>
            </a:r>
            <a:r>
              <a:rPr lang="en-US" sz="2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i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</a:t>
            </a:r>
            <a:r>
              <a:rPr lang="en-US" sz="2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lvl="1">
              <a:buNone/>
            </a:pPr>
            <a:r>
              <a:rPr lang="ru-RU" sz="2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		</a:t>
            </a:r>
            <a:r>
              <a:rPr lang="en-US" sz="2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public void </a:t>
            </a:r>
            <a:r>
              <a:rPr lang="en-US" sz="2400" i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println</a:t>
            </a:r>
            <a:r>
              <a:rPr lang="en-US" sz="2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(float f)</a:t>
            </a:r>
          </a:p>
          <a:p>
            <a:pPr lvl="1">
              <a:buNone/>
            </a:pPr>
            <a:r>
              <a:rPr lang="ru-RU" sz="2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		</a:t>
            </a:r>
            <a:r>
              <a:rPr lang="en-US" sz="2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public void </a:t>
            </a:r>
            <a:r>
              <a:rPr lang="en-US" sz="2400" i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println</a:t>
            </a:r>
            <a:r>
              <a:rPr lang="en-US" sz="2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(String s)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0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152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Перегрузка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(overloading)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методов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16" name="Рисунок 4" descr="Без имени-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9476" y="1952625"/>
            <a:ext cx="9342885" cy="2667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3539455"/>
            <a:ext cx="19812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Перегруженный метод</a:t>
            </a:r>
            <a:endParaRPr lang="uk-UA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67356" y="4004345"/>
            <a:ext cx="1981200" cy="3984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Правила</a:t>
            </a:r>
            <a:endParaRPr lang="uk-UA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096000" y="4072855"/>
            <a:ext cx="1981200" cy="3984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Метод</a:t>
            </a:r>
            <a:endParaRPr lang="uk-UA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33088" y="3086886"/>
            <a:ext cx="1057712" cy="398477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Перегрузка</a:t>
            </a:r>
            <a:endParaRPr lang="uk-UA" sz="14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001548" y="2902155"/>
            <a:ext cx="1561051" cy="348580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Список аргументов</a:t>
            </a:r>
            <a:endParaRPr lang="uk-UA" sz="14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001548" y="3405073"/>
            <a:ext cx="1561051" cy="348580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Возвращаемый тип</a:t>
            </a:r>
            <a:endParaRPr lang="uk-UA" sz="14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041934" y="2108085"/>
            <a:ext cx="1561051" cy="348580"/>
          </a:xfrm>
          <a:prstGeom prst="rect">
            <a:avLst/>
          </a:prstGeom>
          <a:solidFill>
            <a:srgbClr val="96A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Список аргументов 1</a:t>
            </a:r>
            <a:endParaRPr lang="uk-UA" sz="14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033545" y="3633048"/>
            <a:ext cx="1561051" cy="348580"/>
          </a:xfrm>
          <a:prstGeom prst="rect">
            <a:avLst/>
          </a:prstGeom>
          <a:solidFill>
            <a:srgbClr val="96A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Список аргументов 1</a:t>
            </a:r>
            <a:endParaRPr lang="uk-UA" sz="14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036341" y="2635325"/>
            <a:ext cx="1561051" cy="348580"/>
          </a:xfrm>
          <a:prstGeom prst="rect">
            <a:avLst/>
          </a:prstGeom>
          <a:solidFill>
            <a:srgbClr val="9AC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Список аргументов 2</a:t>
            </a:r>
            <a:endParaRPr lang="uk-UA" sz="14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033544" y="4170167"/>
            <a:ext cx="1561051" cy="348580"/>
          </a:xfrm>
          <a:prstGeom prst="rect">
            <a:avLst/>
          </a:prstGeom>
          <a:solidFill>
            <a:srgbClr val="9AC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Список аргументов 2</a:t>
            </a:r>
            <a:endParaRPr lang="uk-UA" sz="14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820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Результат пошуку зображень за запитом &quot;evolution mobile devices&quot;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0" r="18750"/>
          <a:stretch/>
        </p:blipFill>
        <p:spPr bwMode="auto">
          <a:xfrm>
            <a:off x="5975252" y="4205288"/>
            <a:ext cx="5988148" cy="202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Переопределение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(overriding)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методов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65238" y="1751279"/>
            <a:ext cx="10469562" cy="3854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Одна из возможностей языка программирования, позволяющая подклассу обеспечивать специфическую реализацию метода, уже реализованного в суперклассе 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1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Реализация метода в подклассе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переопределяет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его реализацию в суперклассе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то же название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те же параметры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тот же тип возвращаемого результата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7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Полиморфизм в чистом виде!</a:t>
            </a:r>
          </a:p>
        </p:txBody>
      </p:sp>
    </p:spTree>
    <p:extLst>
      <p:ext uri="{BB962C8B-B14F-4D97-AF65-F5344CB8AC3E}">
        <p14:creationId xmlns:p14="http://schemas.microsoft.com/office/powerpoint/2010/main" val="2646843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Пример 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переопределения метода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31" y="2141552"/>
            <a:ext cx="10839938" cy="28956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40313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Вызов переопределенных методов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65238" y="2013119"/>
            <a:ext cx="96767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В </a:t>
            </a:r>
            <a:r>
              <a:rPr lang="ru-RU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Java</a:t>
            </a:r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подкласс может вызывать метод суперкласса при помощи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ключевого слова </a:t>
            </a:r>
            <a:r>
              <a:rPr lang="en-US" sz="2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super</a:t>
            </a:r>
            <a:endParaRPr lang="ru-RU" sz="24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238" y="3410733"/>
            <a:ext cx="9676726" cy="189450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34011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Вызов переопределенных методов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66800" y="2013119"/>
            <a:ext cx="10058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Или даже так</a:t>
            </a:r>
            <a:endParaRPr lang="ru-RU" sz="24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2971800"/>
            <a:ext cx="7316945" cy="277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189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Правила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переопределения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методов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191000" y="2059922"/>
            <a:ext cx="739140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Идентичная</a:t>
            </a:r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сигнатура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	то же название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	те же параметры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	тот же тип возвращаемого результата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8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Перегруженный метод не может быть менее доступным, чем перегружаемый!</a:t>
            </a:r>
          </a:p>
        </p:txBody>
      </p:sp>
      <p:pic>
        <p:nvPicPr>
          <p:cNvPr id="8198" name="Picture 6" descr="Результат пошуку зображень за запитом &quot;правила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251307"/>
            <a:ext cx="2408068" cy="99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2577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Методы с переменным числом аргументов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53237" y="1769063"/>
            <a:ext cx="315216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Один из видов </a:t>
            </a:r>
            <a:b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перегрузки методов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Любое 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число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аргументов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b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одного типа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769063"/>
            <a:ext cx="50292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409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Полиморфизм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47800" y="1484605"/>
            <a:ext cx="111252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Полиморфизм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«многообразие формы» (+ поведение!)	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класс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Manager </a:t>
            </a:r>
            <a:r>
              <a:rPr lang="uk-UA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имеет</a:t>
            </a:r>
            <a:r>
              <a:rPr lang="uk-U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доступ ко </a:t>
            </a:r>
            <a:r>
              <a:rPr lang="uk-UA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всем</a:t>
            </a:r>
            <a:r>
              <a:rPr lang="uk-U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методам </a:t>
            </a:r>
            <a:r>
              <a:rPr lang="uk-UA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класса</a:t>
            </a:r>
            <a:r>
              <a:rPr lang="uk-U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Employee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объект принадлежит к определенному виду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ссылочная переменная может ссылаться на объекты разного вида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3454167"/>
            <a:ext cx="7543800" cy="1446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 b="16642"/>
          <a:stretch/>
        </p:blipFill>
        <p:spPr bwMode="auto">
          <a:xfrm>
            <a:off x="2438400" y="4493786"/>
            <a:ext cx="7543800" cy="1626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7" name="Straight Connector 16"/>
          <p:cNvCxnSpPr>
            <a:cxnSpLocks/>
          </p:cNvCxnSpPr>
          <p:nvPr/>
        </p:nvCxnSpPr>
        <p:spPr>
          <a:xfrm flipV="1">
            <a:off x="2692167" y="5486400"/>
            <a:ext cx="2286000" cy="146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708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/>
          <p:cNvSpPr txBox="1">
            <a:spLocks/>
          </p:cNvSpPr>
          <p:nvPr/>
        </p:nvSpPr>
        <p:spPr>
          <a:xfrm>
            <a:off x="1981200" y="8080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Тема</a:t>
            </a:r>
            <a:endParaRPr lang="en-US" sz="28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373241" y="2743200"/>
            <a:ext cx="11437759" cy="182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Проектирование иерархии классов. Знакомство с UML</a:t>
            </a:r>
            <a:endParaRPr lang="uk-UA" sz="54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937532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Гомогенн</a:t>
            </a:r>
            <a:r>
              <a:rPr lang="ru-RU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ые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и </a:t>
            </a:r>
            <a:r>
              <a:rPr lang="ru-RU" sz="280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гетерогенные коллекции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47800" y="1484605"/>
            <a:ext cx="9677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Коллекции объектов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одного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типа называют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гомогенными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(однородными)</a:t>
            </a:r>
          </a:p>
          <a:p>
            <a:pPr algn="ctr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Коллекции объектов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разных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типов называют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гетерогенными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(разнородными)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2579018"/>
            <a:ext cx="8285834" cy="1887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 b="14286"/>
          <a:stretch/>
        </p:blipFill>
        <p:spPr bwMode="auto">
          <a:xfrm>
            <a:off x="1981200" y="4148356"/>
            <a:ext cx="8321782" cy="194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32017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Полиморфные аргументы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45618" y="1916910"/>
            <a:ext cx="96774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Менеджер – тоже сотрудник!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704206"/>
            <a:ext cx="5101036" cy="260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016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Оператор </a:t>
            </a:r>
            <a:r>
              <a:rPr lang="en-US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instanceof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45618" y="1916910"/>
            <a:ext cx="96774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Проверка</a:t>
            </a:r>
            <a:r>
              <a:rPr lang="uk-U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uk-UA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принадлежит</a:t>
            </a:r>
            <a:r>
              <a:rPr lang="uk-U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ли</a:t>
            </a:r>
            <a:r>
              <a:rPr lang="uk-U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об</a:t>
            </a:r>
            <a:r>
              <a:rPr lang="ru-RU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ъект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определенному классу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85593" y="2590800"/>
            <a:ext cx="5797449" cy="1333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 b="9604"/>
          <a:stretch/>
        </p:blipFill>
        <p:spPr bwMode="auto">
          <a:xfrm>
            <a:off x="3385593" y="3685538"/>
            <a:ext cx="5791200" cy="2233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122499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Приведение типа объектов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62400" y="1933717"/>
            <a:ext cx="7543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Проверяем класс объекта с </a:t>
            </a:r>
            <a:r>
              <a:rPr lang="en-US" sz="21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instanceof</a:t>
            </a:r>
            <a:endParaRPr lang="en-US" sz="21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Приводим к </a:t>
            </a:r>
            <a:r>
              <a:rPr lang="uk-UA" sz="21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нужному</a:t>
            </a:r>
            <a:r>
              <a:rPr lang="uk-UA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классу</a:t>
            </a:r>
            <a:r>
              <a:rPr lang="uk-UA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</a:t>
            </a:r>
            <a:r>
              <a:rPr lang="uk-UA" sz="21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восстанавливаем</a:t>
            </a:r>
            <a:r>
              <a:rPr lang="uk-UA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полную</a:t>
            </a:r>
            <a:r>
              <a:rPr lang="uk-UA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функциональность</a:t>
            </a:r>
            <a:endParaRPr lang="uk-UA" sz="21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uk-UA" sz="21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приведение</a:t>
            </a:r>
            <a:r>
              <a:rPr lang="uk-UA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вверх</a:t>
            </a:r>
            <a:r>
              <a:rPr lang="uk-UA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(к </a:t>
            </a:r>
            <a:r>
              <a:rPr lang="uk-UA" sz="21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родительскому</a:t>
            </a:r>
            <a:r>
              <a:rPr lang="uk-UA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классу</a:t>
            </a:r>
            <a:r>
              <a:rPr lang="uk-UA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) 	в</a:t>
            </a:r>
            <a:r>
              <a:rPr lang="ru-RU" sz="21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ыполняется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неявно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	приведение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вниз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(к подклассу) –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явно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	тип объекта проверяется во время выполнения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7" name="Picture 6" descr="Результат пошуку зображень за запитом &quot;правила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031563"/>
            <a:ext cx="2408068" cy="99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243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066800" y="2743200"/>
            <a:ext cx="10058400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Использование конструкторов, создание нескольких </a:t>
            </a:r>
            <a:b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конструкторов класса. </a:t>
            </a:r>
            <a:b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Процесс создания и инициализации объекта</a:t>
            </a:r>
            <a:endParaRPr lang="en-US" sz="54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738462"/>
      </p:ext>
    </p:extLst>
  </p:cSld>
  <p:clrMapOvr>
    <a:masterClrMapping/>
  </p:clrMapOvr>
  <p:transition spd="slow">
    <p:cover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Понятие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конструктора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612116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14400" y="1612116"/>
            <a:ext cx="10668000" cy="4085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Конструктор – это специальный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метод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1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Конструктор – это метод, который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инициализирует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новый объект после его создания (присваивает значения атрибутам)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Имя конструктора всегда совпадает с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именем класса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в котором он расположен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У конструкторов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нет типа возвращаемого результата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даже </a:t>
            </a:r>
            <a:r>
              <a:rPr lang="ru-RU" sz="21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void</a:t>
            </a:r>
            <a:endParaRPr lang="ru-RU" sz="2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1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NetBeans </a:t>
            </a:r>
            <a:r>
              <a:rPr lang="uk-UA" sz="21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может</a:t>
            </a:r>
            <a:r>
              <a:rPr lang="uk-UA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добавлять </a:t>
            </a:r>
            <a:r>
              <a:rPr lang="uk-UA" sz="21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конструкторы</a:t>
            </a:r>
            <a:r>
              <a:rPr lang="uk-UA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автоматически</a:t>
            </a:r>
            <a:r>
              <a:rPr lang="uk-UA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!</a:t>
            </a:r>
            <a:endParaRPr lang="ru-RU" sz="21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194" name="Picture 2" descr="Результат пошуку зображень за запитом &quot;wikipedia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4904798"/>
            <a:ext cx="1371600" cy="125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2722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Результат пошуку зображень за запитом &quot;CRANE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27457" y="2096284"/>
            <a:ext cx="362505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Конструктор по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умолчанию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612116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43000" y="1612116"/>
            <a:ext cx="10439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Каждый класс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всегда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имеет хотя бы один конструктор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Конструктор по умолчанию создается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автоматически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	без параметров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	без тела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Позволяет создавать объекты с помощью </a:t>
            </a: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new </a:t>
            </a:r>
            <a:r>
              <a:rPr lang="en-US" sz="21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ClassName</a:t>
            </a: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() </a:t>
            </a:r>
            <a:r>
              <a:rPr lang="uk-UA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uk-UA" sz="21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uk-UA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без </a:t>
            </a:r>
            <a:r>
              <a:rPr lang="uk-UA" sz="21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необходимости</a:t>
            </a:r>
            <a:r>
              <a:rPr lang="uk-UA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писать</a:t>
            </a:r>
            <a:r>
              <a:rPr lang="uk-UA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код </a:t>
            </a:r>
            <a:r>
              <a:rPr lang="uk-UA" sz="21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инициализации</a:t>
            </a:r>
            <a:endParaRPr lang="ru-RU" sz="21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81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Наследование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конструкторов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612116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265238" y="1612116"/>
            <a:ext cx="10317162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Подкласс наследует атрибуты и операции* суперкласса, но не конструкторы</a:t>
            </a:r>
          </a:p>
          <a:p>
            <a:pPr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Конструкторы не наследуются!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Если он нужен, конструктор должен быть создан</a:t>
            </a:r>
          </a:p>
        </p:txBody>
      </p:sp>
      <p:pic>
        <p:nvPicPr>
          <p:cNvPr id="15" name="Рисунок 3" descr="Без имени-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29000" y="3171976"/>
            <a:ext cx="5335013" cy="289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524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Перегрузка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конструкторов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612116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410200" y="1435936"/>
            <a:ext cx="60198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Конструкторы, как и остальные методы, могут быть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перегружены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списки аргументов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должны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различаться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первой строкой </a:t>
            </a:r>
            <a:r>
              <a:rPr lang="uk-UA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может</a:t>
            </a:r>
            <a:r>
              <a:rPr lang="uk-U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б</a:t>
            </a:r>
            <a:r>
              <a:rPr lang="ru-RU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ыть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this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– для 		вызова другого конструктора этого же 	класса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371600"/>
            <a:ext cx="4276581" cy="492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490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Вызов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конструктора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родительского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класса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612116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14400" y="1487444"/>
            <a:ext cx="4648200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super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в первой строке конструктора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Если слово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super </a:t>
            </a:r>
            <a:r>
              <a:rPr lang="uk-UA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отсутствует</a:t>
            </a:r>
            <a:r>
              <a:rPr lang="uk-U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конструктор </a:t>
            </a:r>
            <a:r>
              <a:rPr lang="uk-UA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родительского</a:t>
            </a:r>
            <a:r>
              <a:rPr lang="uk-U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класса</a:t>
            </a:r>
            <a:r>
              <a:rPr lang="uk-U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по </a:t>
            </a:r>
            <a:r>
              <a:rPr lang="uk-UA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умолчанию</a:t>
            </a:r>
            <a:r>
              <a:rPr lang="uk-U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в</a:t>
            </a:r>
            <a:r>
              <a:rPr lang="ru-RU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ызывается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неявно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4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Если у родителя нет конструктора по умолчанию, будет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ошибка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компиляции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en-US" sz="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Конструктор родителя в</a:t>
            </a:r>
            <a:r>
              <a:rPr lang="ru-RU" sz="20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ызывается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всегда!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612116"/>
            <a:ext cx="585787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27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Заголовок 1"/>
          <p:cNvSpPr txBox="1">
            <a:spLocks/>
          </p:cNvSpPr>
          <p:nvPr/>
        </p:nvSpPr>
        <p:spPr bwMode="auto">
          <a:xfrm>
            <a:off x="61119" y="1219200"/>
            <a:ext cx="1203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32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Проектирование иерархии классов. Знакомство с UML</a:t>
            </a:r>
          </a:p>
          <a:p>
            <a:pPr algn="ctr"/>
            <a:endParaRPr lang="en-US" sz="32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435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8436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437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611709" y="1765345"/>
            <a:ext cx="8968581" cy="2514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Основные принципы ООП: инкапсуляция, наследование, полиморфизм. Использование модификаторов доступа</a:t>
            </a:r>
            <a:endParaRPr lang="en-US" sz="20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Перегрузка и переопределение методов</a:t>
            </a:r>
            <a:endParaRPr lang="en-US" sz="20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Использование конструкторов, создание нескольких </a:t>
            </a:r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/>
            </a:r>
            <a:b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конструкторов класса. Процесс создания и инициализации объекта</a:t>
            </a:r>
            <a:endParaRPr lang="en-US" sz="20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Знакомство с UML. Использование </a:t>
            </a:r>
            <a:r>
              <a:rPr lang="ru-RU" sz="20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EasyUML</a:t>
            </a: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для </a:t>
            </a:r>
            <a:r>
              <a:rPr lang="ru-RU" sz="20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Netbeans</a:t>
            </a:r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. </a:t>
            </a:r>
            <a:r>
              <a:rPr lang="ru-RU" sz="20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Кодогенерация</a:t>
            </a: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на основе диаграммы классов. Обратный инжиниринг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Создание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и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инициализация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объектов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612116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43000" y="1744682"/>
            <a:ext cx="10134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Выделяется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память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атрибутам присваиваются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значения по умолчанию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Затем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рекурсивно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				   сопоставление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параметров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конструктора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				   если есть </a:t>
            </a: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this() </a:t>
            </a:r>
            <a:r>
              <a:rPr lang="uk-UA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он в</a:t>
            </a:r>
            <a:r>
              <a:rPr lang="ru-RU" sz="21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ызывается</a:t>
            </a:r>
            <a:endParaRPr lang="en-US" sz="2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			</a:t>
            </a: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  </a:t>
            </a:r>
            <a:r>
              <a:rPr lang="uk-UA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явно </a:t>
            </a:r>
            <a:r>
              <a:rPr lang="uk-UA" sz="21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или</a:t>
            </a:r>
            <a:r>
              <a:rPr lang="uk-UA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неявно </a:t>
            </a:r>
            <a:r>
              <a:rPr lang="uk-UA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в</a:t>
            </a:r>
            <a:r>
              <a:rPr lang="ru-RU" sz="21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ызывается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super()</a:t>
            </a:r>
            <a:endParaRPr lang="ru-RU" sz="21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				  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явно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инициализируются атрибуты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				   выполняется оставшееся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тело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конструктора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30" name="Picture 6" descr="Результат пошуку зображень за запитом &quot;конвейер КИБОРГОВ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238" y="2941657"/>
            <a:ext cx="3611562" cy="210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8207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Класс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Object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612116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43000" y="1744682"/>
            <a:ext cx="1013460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«Отец всего сущего» в </a:t>
            </a: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Java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599" y="2510707"/>
            <a:ext cx="7953981" cy="1911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 b="17051"/>
          <a:stretch/>
        </p:blipFill>
        <p:spPr bwMode="auto">
          <a:xfrm>
            <a:off x="2133599" y="4130345"/>
            <a:ext cx="7935650" cy="1570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972355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Оператор == и метод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equals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612116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43000" y="1744682"/>
            <a:ext cx="10134600" cy="402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==</a:t>
            </a: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проверяет</a:t>
            </a:r>
            <a:r>
              <a:rPr lang="uk-UA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ссылки на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идентичность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(один и тот же объект</a:t>
            </a: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en-US" sz="2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equals</a:t>
            </a: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проверяет</a:t>
            </a:r>
            <a:r>
              <a:rPr lang="uk-UA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uk-UA" sz="21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что</a:t>
            </a:r>
            <a:r>
              <a:rPr lang="uk-UA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об</a:t>
            </a:r>
            <a:r>
              <a:rPr lang="ru-RU" sz="21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ъекты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«равны», но не обязательно идентичны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en-US" sz="5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В классе </a:t>
            </a: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Object</a:t>
            </a: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метод </a:t>
            </a: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equals </a:t>
            </a:r>
            <a:r>
              <a:rPr lang="uk-UA" sz="21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использует</a:t>
            </a:r>
            <a:r>
              <a:rPr lang="uk-UA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оператор ==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en-US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1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Подкласс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ы могут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переопределять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equals</a:t>
            </a:r>
            <a:r>
              <a:rPr lang="uk-UA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uk-UA" sz="21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чтоб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ы задать свою логику сравнения объектов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	также придется переопределить </a:t>
            </a:r>
            <a:r>
              <a:rPr lang="en-US" sz="21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hashCode</a:t>
            </a:r>
            <a:endParaRPr lang="ru-RU" sz="21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5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1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Netbeans</a:t>
            </a: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может</a:t>
            </a:r>
            <a:r>
              <a:rPr lang="uk-UA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переопределять</a:t>
            </a:r>
            <a:r>
              <a:rPr lang="uk-UA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метод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ы автоматически!</a:t>
            </a:r>
          </a:p>
        </p:txBody>
      </p:sp>
    </p:spTree>
    <p:extLst>
      <p:ext uri="{BB962C8B-B14F-4D97-AF65-F5344CB8AC3E}">
        <p14:creationId xmlns:p14="http://schemas.microsoft.com/office/powerpoint/2010/main" val="738121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Оператор == и метод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equals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612116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327" y="1612116"/>
            <a:ext cx="7653184" cy="439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0665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Метод </a:t>
            </a:r>
            <a:r>
              <a:rPr lang="en-US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toString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612116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47800" y="1487488"/>
            <a:ext cx="10134600" cy="4455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1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Создает</a:t>
            </a:r>
            <a:r>
              <a:rPr lang="uk-UA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строковое</a:t>
            </a:r>
            <a:r>
              <a:rPr lang="uk-UA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представление</a:t>
            </a:r>
            <a:r>
              <a:rPr lang="uk-UA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об</a:t>
            </a:r>
            <a:r>
              <a:rPr lang="ru-RU" sz="21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ъекта</a:t>
            </a:r>
            <a:endParaRPr lang="ru-RU" sz="21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Используется везде, где идет неявное преобразование объекта в строку (например,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вывод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en-US" sz="2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en-US" sz="2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Может применяться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 отладочных целях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В классе </a:t>
            </a: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Object – 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возвращает имя класса и адрес ссылки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Для ваших классов - лучше переопределить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1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Netbeans</a:t>
            </a: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может</a:t>
            </a:r>
            <a:r>
              <a:rPr lang="uk-UA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переопределять</a:t>
            </a:r>
            <a:r>
              <a:rPr lang="uk-UA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метод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ы автоматически!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3300412"/>
            <a:ext cx="6648013" cy="58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565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066800" y="2743200"/>
            <a:ext cx="10058400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Знакомство с UML. Использование </a:t>
            </a:r>
            <a:r>
              <a:rPr lang="ru-RU" sz="54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EasyUML</a:t>
            </a:r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для </a:t>
            </a:r>
            <a:r>
              <a:rPr lang="ru-RU" sz="54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Netbeans</a:t>
            </a:r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r>
              <a:rPr lang="ru-RU" sz="54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Кодогенерация</a:t>
            </a:r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на основе диаграммы классов. </a:t>
            </a:r>
            <a:r>
              <a:rPr lang="en-US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Обратный инжиниринг</a:t>
            </a:r>
            <a:endParaRPr lang="en-US" sz="54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397340"/>
      </p:ext>
    </p:extLst>
  </p:cSld>
  <p:clrMapOvr>
    <a:masterClrMapping/>
  </p:clrMapOvr>
  <p:transition spd="slow">
    <p:cover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itchFamily="34" charset="0"/>
              </a:rPr>
              <a:t>UML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612116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47800" y="1487488"/>
            <a:ext cx="10134600" cy="377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UML (</a:t>
            </a:r>
            <a:r>
              <a:rPr lang="ru-RU" sz="21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Unified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1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Modeling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1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Language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унифицированный</a:t>
            </a: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язык моделирования) –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графическая нотация 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для объектного моделирования в области разработки программного обеспечения, моделирования бизнес-процессов, системного проектирования и отображения организационных структур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Открытый стандарт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множество доступных </a:t>
            </a: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CASE-</a:t>
            </a:r>
            <a:r>
              <a:rPr lang="uk-UA" sz="21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средств</a:t>
            </a:r>
            <a:endParaRPr lang="ru-RU" sz="5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Не является языком программирования, но на основании моделей возможна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генерация кода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и наоборот –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построение модели по коду</a:t>
            </a:r>
          </a:p>
        </p:txBody>
      </p:sp>
      <p:pic>
        <p:nvPicPr>
          <p:cNvPr id="3074" name="Picture 2" descr="Результат пошуку зображень за запитом &quot;uml log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4808087"/>
            <a:ext cx="2066486" cy="1384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5483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Вид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 диаграмм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UML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612116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074" name="Picture 2" descr="Результат пошуку зображень за запитом &quot;uml log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4808087"/>
            <a:ext cx="2066486" cy="1384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Uml diagram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509859"/>
            <a:ext cx="7948549" cy="422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1884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Диаграмма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классов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612116"/>
            <a:ext cx="10515600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400" dirty="0"/>
          </a:p>
        </p:txBody>
      </p:sp>
      <p:sp>
        <p:nvSpPr>
          <p:cNvPr id="15" name="Rectangle 14"/>
          <p:cNvSpPr/>
          <p:nvPr/>
        </p:nvSpPr>
        <p:spPr>
          <a:xfrm>
            <a:off x="1447800" y="1769902"/>
            <a:ext cx="10134600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100" dirty="0"/>
              <a:t>Результат </a:t>
            </a:r>
            <a:r>
              <a:rPr lang="uk-UA" sz="2100" dirty="0" err="1"/>
              <a:t>проектирования</a:t>
            </a:r>
            <a:r>
              <a:rPr lang="uk-UA" sz="2100" dirty="0"/>
              <a:t> и </a:t>
            </a:r>
            <a:r>
              <a:rPr lang="uk-UA" sz="2100" dirty="0" err="1">
                <a:solidFill>
                  <a:srgbClr val="D04E1D"/>
                </a:solidFill>
              </a:rPr>
              <a:t>отправная</a:t>
            </a:r>
            <a:r>
              <a:rPr lang="uk-UA" sz="2100" dirty="0">
                <a:solidFill>
                  <a:srgbClr val="D04E1D"/>
                </a:solidFill>
              </a:rPr>
              <a:t> точка </a:t>
            </a:r>
            <a:r>
              <a:rPr lang="uk-UA" sz="2100" dirty="0" err="1">
                <a:solidFill>
                  <a:srgbClr val="D04E1D"/>
                </a:solidFill>
              </a:rPr>
              <a:t>разработки</a:t>
            </a:r>
            <a:endParaRPr lang="uk-UA" sz="2100" dirty="0">
              <a:solidFill>
                <a:srgbClr val="D04E1D"/>
              </a:solidFill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100" dirty="0" err="1">
                <a:solidFill>
                  <a:srgbClr val="D04E1D"/>
                </a:solidFill>
              </a:rPr>
              <a:t>Используется</a:t>
            </a:r>
            <a:r>
              <a:rPr lang="uk-UA" sz="2100" dirty="0">
                <a:solidFill>
                  <a:srgbClr val="D04E1D"/>
                </a:solidFill>
              </a:rPr>
              <a:t> для </a:t>
            </a:r>
            <a:r>
              <a:rPr lang="uk-UA" sz="2100" dirty="0" err="1">
                <a:solidFill>
                  <a:srgbClr val="D04E1D"/>
                </a:solidFill>
              </a:rPr>
              <a:t>генерации</a:t>
            </a:r>
            <a:r>
              <a:rPr lang="uk-UA" sz="2100" dirty="0">
                <a:solidFill>
                  <a:srgbClr val="D04E1D"/>
                </a:solidFill>
              </a:rPr>
              <a:t> каркасного </a:t>
            </a:r>
            <a:r>
              <a:rPr lang="uk-UA" sz="2100" dirty="0" err="1">
                <a:solidFill>
                  <a:srgbClr val="D04E1D"/>
                </a:solidFill>
              </a:rPr>
              <a:t>кода</a:t>
            </a:r>
            <a:endParaRPr lang="uk-UA" sz="2100" dirty="0">
              <a:solidFill>
                <a:srgbClr val="D04E1D"/>
              </a:solidFill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100" dirty="0"/>
              <a:t>В </a:t>
            </a:r>
            <a:r>
              <a:rPr lang="uk-UA" sz="2100" dirty="0" err="1"/>
              <a:t>этом</a:t>
            </a:r>
            <a:r>
              <a:rPr lang="uk-UA" sz="2100" dirty="0"/>
              <a:t> курсе </a:t>
            </a:r>
            <a:r>
              <a:rPr lang="uk-UA" sz="2100" dirty="0" err="1"/>
              <a:t>мы</a:t>
            </a:r>
            <a:r>
              <a:rPr lang="uk-UA" sz="2100" dirty="0"/>
              <a:t> </a:t>
            </a:r>
            <a:r>
              <a:rPr lang="ru-RU" sz="2100" dirty="0"/>
              <a:t>с ней уже встречались</a:t>
            </a:r>
          </a:p>
        </p:txBody>
      </p:sp>
      <p:pic>
        <p:nvPicPr>
          <p:cNvPr id="2050" name="Picture 2" descr="https://upload.wikimedia.org/wikipedia/commons/thumb/4/41/BankAccount1.svg/212px-BankAccount1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653562"/>
            <a:ext cx="2362201" cy="12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3600450"/>
            <a:ext cx="4981575" cy="1809750"/>
          </a:xfrm>
          <a:prstGeom prst="rect">
            <a:avLst/>
          </a:prstGeom>
        </p:spPr>
      </p:pic>
      <p:pic>
        <p:nvPicPr>
          <p:cNvPr id="2052" name="Picture 4" descr="https://upload.wikimedia.org/wikipedia/commons/thumb/7/77/Uml_classes_ru.svg/300px-Uml_classes_ru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988" y="3515550"/>
            <a:ext cx="2358355" cy="157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6610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Диаграмма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классов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612116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194" name="Picture 2" descr="Результат пошуку зображень за запитом &quot;class diagram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50216"/>
            <a:ext cx="9239980" cy="4369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084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866900" y="2743200"/>
            <a:ext cx="8458200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Основные принципы ООП: инкапсуляция, наследование, полиморфизм. </a:t>
            </a:r>
            <a:b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Использование модификаторов доступа</a:t>
            </a:r>
            <a:endParaRPr lang="en-US" sz="54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027719"/>
      </p:ext>
    </p:extLst>
  </p:cSld>
  <p:clrMapOvr>
    <a:masterClrMapping/>
  </p:clrMapOvr>
  <p:transition spd="slow">
    <p:cover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UML-</a:t>
            </a:r>
            <a:r>
              <a:rPr lang="uk-UA" sz="28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моделирование</a:t>
            </a:r>
            <a:r>
              <a:rPr lang="uk-UA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 </a:t>
            </a:r>
            <a:r>
              <a:rPr lang="ru-RU" sz="28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Netbeans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43699" y="1694048"/>
            <a:ext cx="1072515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r>
              <a:rPr lang="uk-UA" sz="24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Подключаем</a:t>
            </a:r>
            <a:r>
              <a:rPr lang="ru-RU" sz="24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ый</a:t>
            </a: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модуль </a:t>
            </a:r>
            <a:r>
              <a:rPr lang="en-US" sz="24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easyUML</a:t>
            </a:r>
            <a:r>
              <a:rPr lang="en-US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(</a:t>
            </a:r>
            <a:r>
              <a:rPr lang="uk-UA" sz="24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только</a:t>
            </a:r>
            <a:r>
              <a:rPr lang="uk-UA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версия</a:t>
            </a:r>
            <a:r>
              <a:rPr lang="uk-UA" sz="24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8.1</a:t>
            </a:r>
            <a:r>
              <a:rPr lang="uk-UA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</a:t>
            </a:r>
          </a:p>
          <a:p>
            <a:pPr lvl="1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r>
              <a:rPr lang="uk-UA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uk-UA" sz="24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построение</a:t>
            </a:r>
            <a:r>
              <a:rPr lang="uk-UA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диаграмм</a:t>
            </a:r>
            <a:r>
              <a:rPr lang="uk-UA" sz="24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классов</a:t>
            </a:r>
            <a:r>
              <a:rPr lang="uk-UA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(</a:t>
            </a:r>
            <a:r>
              <a:rPr lang="en-US" sz="24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drag’n’drop</a:t>
            </a:r>
            <a:r>
              <a:rPr lang="en-US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</a:t>
            </a:r>
            <a:r>
              <a:rPr lang="uk-UA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настройка </a:t>
            </a:r>
            <a:r>
              <a:rPr lang="uk-UA" sz="24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свойств</a:t>
            </a:r>
            <a:r>
              <a:rPr lang="uk-UA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</a:t>
            </a:r>
          </a:p>
          <a:p>
            <a:pPr lvl="1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uk-UA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uk-UA" sz="24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новый</a:t>
            </a:r>
            <a:r>
              <a:rPr lang="uk-UA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тип </a:t>
            </a:r>
            <a:r>
              <a:rPr lang="uk-UA" sz="24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проекта</a:t>
            </a:r>
            <a:r>
              <a:rPr lang="uk-UA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– </a:t>
            </a:r>
            <a:r>
              <a:rPr lang="en-US" sz="24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UML</a:t>
            </a: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и новый его элемент – </a:t>
            </a:r>
            <a:b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	</a:t>
            </a:r>
            <a:r>
              <a:rPr lang="ru-RU" sz="24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диаграмма классов</a:t>
            </a:r>
            <a:endParaRPr lang="uk-UA" sz="2400" dirty="0">
              <a:solidFill>
                <a:srgbClr val="D04E1D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1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r>
              <a:rPr lang="uk-UA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uk-UA" sz="24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кодогенерация</a:t>
            </a:r>
            <a:r>
              <a:rPr lang="uk-UA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на </a:t>
            </a:r>
            <a:r>
              <a:rPr lang="uk-UA" sz="24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основе</a:t>
            </a:r>
            <a:r>
              <a:rPr lang="uk-UA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диаграмм</a:t>
            </a: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</a:t>
            </a:r>
          </a:p>
          <a:p>
            <a:pPr lvl="1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ru-RU" sz="24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обратный инжиниринг</a:t>
            </a: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– генерация диаграммы по коду</a:t>
            </a:r>
            <a:endParaRPr lang="uk-UA" sz="24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4" name="AutoShape 2" descr="Результат пошуку зображень за запитом &quot;notes&quot;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5362" name="Picture 2" descr="Результат пошуку зображень за запитом &quot;netbeans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774" y="5474018"/>
            <a:ext cx="2505075" cy="54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306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UML-</a:t>
            </a:r>
            <a:r>
              <a:rPr lang="uk-UA" sz="28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моделирование</a:t>
            </a:r>
            <a:r>
              <a:rPr lang="uk-UA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 </a:t>
            </a:r>
            <a:r>
              <a:rPr lang="ru-RU" sz="28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Netbeans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AutoShape 2" descr="Результат пошуку зображень за запитом &quot;notes&quot;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218" name="Picture 2" descr="Результат пошуку зображень за запитом &quot;easyUML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1483294"/>
            <a:ext cx="9486900" cy="459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3109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Кодогенерация</a:t>
            </a:r>
            <a:r>
              <a:rPr lang="uk-UA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и </a:t>
            </a:r>
            <a:r>
              <a:rPr lang="uk-UA" sz="28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обратн</a:t>
            </a:r>
            <a:r>
              <a:rPr lang="ru-RU" sz="28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ый</a:t>
            </a:r>
            <a:r>
              <a:rPr lang="ru-RU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инжиниринг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43000" y="1825526"/>
            <a:ext cx="107251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endParaRPr lang="uk-UA" sz="24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4" name="AutoShape 2" descr="Результат пошуку зображень за запитом &quot;notes&quot;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143000" y="2249395"/>
            <a:ext cx="10725150" cy="19394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Команда </a:t>
            </a:r>
            <a:r>
              <a:rPr lang="en-US" sz="24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generate code</a:t>
            </a:r>
            <a:r>
              <a:rPr lang="en-US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 </a:t>
            </a:r>
            <a:r>
              <a:rPr lang="uk-UA" sz="24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контекстном</a:t>
            </a:r>
            <a:r>
              <a:rPr lang="uk-UA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меню </a:t>
            </a:r>
            <a:r>
              <a:rPr lang="uk-UA" sz="24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диаграмм</a:t>
            </a:r>
            <a:r>
              <a:rPr lang="ru-RU" sz="24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 классов</a:t>
            </a:r>
          </a:p>
          <a:p>
            <a:pPr lvl="1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endParaRPr lang="en-US" sz="6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1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Команда </a:t>
            </a:r>
            <a:r>
              <a:rPr lang="en-US" sz="24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generate class diagram</a:t>
            </a:r>
            <a:r>
              <a:rPr lang="en-US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 </a:t>
            </a:r>
            <a:r>
              <a:rPr lang="uk-UA" sz="24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контекстном</a:t>
            </a:r>
            <a:r>
              <a:rPr lang="uk-UA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меню </a:t>
            </a:r>
            <a:r>
              <a:rPr lang="uk-UA" sz="24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проекта</a:t>
            </a:r>
            <a:endParaRPr lang="uk-UA" sz="2400" dirty="0">
              <a:solidFill>
                <a:srgbClr val="D04E1D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1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endParaRPr lang="uk-UA" sz="500" dirty="0">
              <a:solidFill>
                <a:srgbClr val="D04E1D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1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r>
              <a:rPr lang="uk-UA" sz="24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 </a:t>
            </a:r>
            <a:r>
              <a:rPr lang="uk-UA" sz="24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обеих</a:t>
            </a:r>
            <a:r>
              <a:rPr lang="uk-UA" sz="24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случаях</a:t>
            </a:r>
            <a:r>
              <a:rPr lang="uk-UA" sz="24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нужно</a:t>
            </a:r>
            <a:r>
              <a:rPr lang="uk-UA" sz="24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в</a:t>
            </a:r>
            <a:r>
              <a:rPr lang="ru-RU" sz="24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ыбрать</a:t>
            </a:r>
            <a:r>
              <a:rPr lang="ru-RU" sz="24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целевой проект!</a:t>
            </a:r>
            <a:endParaRPr lang="uk-UA" sz="2400" dirty="0">
              <a:solidFill>
                <a:srgbClr val="D04E1D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18" name="Picture 2" descr="Результат пошуку зображень за запитом &quot;netbeans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774" y="5474018"/>
            <a:ext cx="2505075" cy="54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9097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905000" y="3200400"/>
            <a:ext cx="10591800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UML-</a:t>
            </a:r>
            <a:r>
              <a:rPr lang="uk-UA" sz="48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моделирование</a:t>
            </a:r>
            <a:r>
              <a:rPr lang="uk-UA" sz="4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и </a:t>
            </a:r>
            <a:r>
              <a:rPr lang="en-US" sz="4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sz="4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uk-UA" sz="48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кодогенерация</a:t>
            </a:r>
            <a:r>
              <a:rPr lang="uk-UA" sz="4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в </a:t>
            </a:r>
            <a:r>
              <a:rPr lang="en-US" sz="4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NetBeans</a:t>
            </a:r>
            <a:endParaRPr lang="ru-RU" sz="48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17412" name="Picture 4" descr="Результат пошуку зображень за запитом &quot;demo&quot;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FF66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461609"/>
            <a:ext cx="1656235" cy="165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656858"/>
      </p:ext>
    </p:extLst>
  </p:cSld>
  <p:clrMapOvr>
    <a:masterClrMapping/>
  </p:clrMapOvr>
  <p:transition spd="slow">
    <p:cover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77200" y="2743200"/>
            <a:ext cx="11786200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Лабораторная работа</a:t>
            </a:r>
            <a:endParaRPr lang="en-US" sz="54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21334"/>
      </p:ext>
    </p:extLst>
  </p:cSld>
  <p:clrMapOvr>
    <a:masterClrMapping/>
  </p:clrMapOvr>
  <p:transition spd="slow">
    <p:cover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ЛР: Создание простых программ в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IDE </a:t>
            </a:r>
            <a:r>
              <a:rPr lang="en-US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Netbeans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08359" y="2184291"/>
            <a:ext cx="8839200" cy="2514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Проектирование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иерархии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классов</a:t>
            </a:r>
            <a:endParaRPr lang="uk-UA" sz="24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одогенерация</a:t>
            </a:r>
            <a:endParaRPr lang="uk-UA" sz="24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Создание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гетерогенн</a:t>
            </a:r>
            <a:r>
              <a:rPr lang="ru-RU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ых</a:t>
            </a: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коллекций</a:t>
            </a:r>
            <a:endParaRPr lang="en-US" sz="24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Обратный инжиниринг – документирование кода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endParaRPr lang="ru-RU" sz="24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2" name="Graphic 1" descr="Computer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610600" y="1990026"/>
            <a:ext cx="2590800" cy="2590800"/>
          </a:xfrm>
          <a:prstGeom prst="rect">
            <a:avLst/>
          </a:prstGeom>
        </p:spPr>
      </p:pic>
      <p:pic>
        <p:nvPicPr>
          <p:cNvPr id="8196" name="Picture 4" descr="Пов’язане зображенн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834387"/>
            <a:ext cx="633244" cy="60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9978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ЛР: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UML-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моделирование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и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генерация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кода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194" y="1487488"/>
            <a:ext cx="6453611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930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ЛР: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UML-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моделирование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и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генерация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кода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472" y="2286000"/>
            <a:ext cx="9486900" cy="293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1110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itchFamily="34" charset="0"/>
              </a:rPr>
              <a:t>Подведение итогов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790700" y="2209800"/>
            <a:ext cx="8610600" cy="2514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 typeface="Palace Script MT" panose="030303020206070C0B05" pitchFamily="66" charset="0"/>
              <a:buChar char="–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Обсуждение лабораторной работы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 typeface="Palace Script MT" panose="030303020206070C0B05" pitchFamily="66" charset="0"/>
              <a:buChar char="–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 чем мы узнали в этом уроке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 typeface="Palace Script MT" panose="030303020206070C0B05" pitchFamily="66" charset="0"/>
              <a:buChar char="–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Вопросы для размышлений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 typeface="Palace Script MT" panose="030303020206070C0B05" pitchFamily="66" charset="0"/>
              <a:buChar char="–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Рекомендации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2362200"/>
            <a:ext cx="214849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67976"/>
      </p:ext>
    </p:extLst>
  </p:cSld>
  <p:clrMapOvr>
    <a:masterClrMapping/>
  </p:clrMapOvr>
  <p:transition spd="slow">
    <p:cover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Вопросы для самоконтроля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790700" y="1600200"/>
            <a:ext cx="9105900" cy="2514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На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каких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основн</a:t>
            </a:r>
            <a:r>
              <a:rPr lang="ru-RU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ых</a:t>
            </a: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принципах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базируется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ООП?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Какие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модификаторы видимости существуют в </a:t>
            </a:r>
            <a:r>
              <a:rPr lang="en-US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Java?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Чем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различаются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перегрузка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и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переопределение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методов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?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Что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такое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конструктор?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Как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из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подкласса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вызвать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конструктор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или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другие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члены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суперкласса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?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ак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выразить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один конструктор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класса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через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другой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?</a:t>
            </a:r>
            <a:endParaRPr lang="ru-RU" sz="24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895088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Результат пошуку зображень за запитом &quot;пазл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80" y="2268127"/>
            <a:ext cx="3497796" cy="349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Об</a:t>
            </a:r>
            <a:r>
              <a:rPr lang="ru-RU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ъектно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-ориентированное программирование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612116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915950" y="1596768"/>
            <a:ext cx="736164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Объектно-ориентрованное программирование 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(ООП) – методология, основанная на представлении программы </a:t>
            </a:r>
            <a:b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в виде совокупности взаимодействующих друг с другом объектов определенных классов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в ООП основные конструктивные элементы – 		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объекты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а не 	алгоритмы;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каждый объект является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экземпляром 	определенного класса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;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классы образуют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иерархии наследования.</a:t>
            </a:r>
          </a:p>
        </p:txBody>
      </p:sp>
    </p:spTree>
    <p:extLst>
      <p:ext uri="{BB962C8B-B14F-4D97-AF65-F5344CB8AC3E}">
        <p14:creationId xmlns:p14="http://schemas.microsoft.com/office/powerpoint/2010/main" val="16290444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484314" y="3743325"/>
            <a:ext cx="1384970" cy="1119420"/>
            <a:chOff x="7315200" y="2971800"/>
            <a:chExt cx="1384970" cy="111942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57145" y="2986320"/>
              <a:ext cx="1343025" cy="1104900"/>
            </a:xfrm>
            <a:prstGeom prst="rect">
              <a:avLst/>
            </a:prstGeom>
          </p:spPr>
        </p:pic>
        <p:sp>
          <p:nvSpPr>
            <p:cNvPr id="2" name="Oval 1"/>
            <p:cNvSpPr/>
            <p:nvPr/>
          </p:nvSpPr>
          <p:spPr>
            <a:xfrm>
              <a:off x="7315200" y="297180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435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8436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437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2" name="Прямоугольник 11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280114" y="2670456"/>
            <a:ext cx="11379199" cy="1589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Особенности создания классов</a:t>
            </a:r>
            <a:endParaRPr lang="en-US" sz="32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 bwMode="auto">
          <a:xfrm>
            <a:off x="2464514" y="2438400"/>
            <a:ext cx="731520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6D6D6D"/>
                </a:solidFill>
                <a:latin typeface="Segoe UI Light" pitchFamily="34" charset="0"/>
                <a:cs typeface="Segoe UI Light" pitchFamily="34" charset="0"/>
              </a:rPr>
              <a:t>Следующий урок:</a:t>
            </a:r>
            <a:endParaRPr lang="en-US" sz="2800" dirty="0">
              <a:solidFill>
                <a:srgbClr val="6D6D6D"/>
              </a:solidFill>
              <a:latin typeface="Segoe UI Light" pitchFamily="34" charset="0"/>
              <a:cs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5776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/>
          <p:cNvSpPr txBox="1">
            <a:spLocks/>
          </p:cNvSpPr>
          <p:nvPr/>
        </p:nvSpPr>
        <p:spPr>
          <a:xfrm>
            <a:off x="1981200" y="8080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D04E1D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ITVDN.com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Смотрите наши уроки в видео формате</a:t>
            </a:r>
          </a:p>
        </p:txBody>
      </p:sp>
      <p:sp>
        <p:nvSpPr>
          <p:cNvPr id="44" name="Прямоугольник 1"/>
          <p:cNvSpPr/>
          <p:nvPr/>
        </p:nvSpPr>
        <p:spPr>
          <a:xfrm>
            <a:off x="6629400" y="1521499"/>
            <a:ext cx="4800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Посмотрите этот урок в видео формате на образовательном портале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ITVDN.com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для закрепления пройденного материала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Все курсы записаны сертифицированными тренерами, которые работают в учебном центре CyberBionic Systematics</a:t>
            </a:r>
          </a:p>
        </p:txBody>
      </p:sp>
      <p:pic>
        <p:nvPicPr>
          <p:cNvPr id="45" name="Picture 2" descr="http://s.developers.org.ua/img/events/ITVDNColorBlackText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558" y="4311070"/>
            <a:ext cx="2418442" cy="137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119" y="1619911"/>
            <a:ext cx="5495924" cy="408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34404"/>
      </p:ext>
    </p:extLst>
  </p:cSld>
  <p:clrMapOvr>
    <a:masterClrMapping/>
  </p:clrMapOvr>
  <p:transition spd="slow">
    <p:cover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TestProvider.com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5059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45060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45061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Проверка знаний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52475" y="1487488"/>
            <a:ext cx="10687050" cy="4533800"/>
            <a:chOff x="819150" y="1487488"/>
            <a:chExt cx="10687050" cy="4533800"/>
          </a:xfrm>
        </p:grpSpPr>
        <p:pic>
          <p:nvPicPr>
            <p:cNvPr id="45064" name="Picture 2" descr="http://usinformatic.com/images/brands/testprovider.png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356600" y="4849713"/>
              <a:ext cx="3149600" cy="1171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6705600" y="1487488"/>
              <a:ext cx="4800600" cy="397031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ju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TestProvider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– это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online 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сервис проверки знаний по информационным технологиям. С его помощью Вы можете оценить Ваш уровень и выявить слабые места. Он будет полезен как в процессе изучения технологии, так и общей оценки знаний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IT 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специалиста.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После каждого урока проходите тестирование для проверки знаний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на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  <a:hlinkClick r:id="rId5" action="ppaction://hlinkfile"/>
                </a:rPr>
                <a:t>TestProvider.com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Успешное прохождение финального тестирования позволит Вам получить соответствующий Сертификат.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150" y="1487488"/>
              <a:ext cx="5747860" cy="44672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198628"/>
      </p:ext>
    </p:extLst>
  </p:cSld>
  <p:clrMapOvr>
    <a:masterClrMapping/>
  </p:clrMapOvr>
  <p:transition spd="slow">
    <p:cover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1981200" y="8080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После каждого урока обязательно</a:t>
            </a:r>
            <a:endParaRPr lang="en-US" sz="28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5" name="Прямоугольник 1"/>
          <p:cNvSpPr/>
          <p:nvPr/>
        </p:nvSpPr>
        <p:spPr>
          <a:xfrm>
            <a:off x="5410200" y="4250185"/>
            <a:ext cx="5181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Проверьте как Вы усвоили данный материал на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TestProvider.com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17" name="Прямоугольник 1"/>
          <p:cNvSpPr/>
          <p:nvPr/>
        </p:nvSpPr>
        <p:spPr>
          <a:xfrm>
            <a:off x="5410200" y="3177049"/>
            <a:ext cx="58039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Доступ можно получить через руководство вашего учебного центра 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"/>
          <p:cNvSpPr/>
          <p:nvPr/>
        </p:nvSpPr>
        <p:spPr>
          <a:xfrm>
            <a:off x="5410200" y="2411688"/>
            <a:ext cx="58039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Повторите этот урок в видео формате на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ITVDN.com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8" name="Picture 2" descr="http://usinformatic.com/images/brands/testprovider.png">
            <a:hlinkClick r:id="rId3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360357"/>
            <a:ext cx="3352800" cy="154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s.developers.org.ua/img/events/ITVDNColorBlackText.png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860" y="2251472"/>
            <a:ext cx="2152636" cy="121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797835"/>
      </p:ext>
    </p:extLst>
  </p:cSld>
  <p:clrMapOvr>
    <a:masterClrMapping/>
  </p:clrMapOvr>
  <p:transition spd="slow">
    <p:cover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435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8436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437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2" name="Прямоугольник 11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280114" y="2670456"/>
            <a:ext cx="11379199" cy="1589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Спасибо за внимание! До новых встреч!</a:t>
            </a:r>
            <a:endParaRPr lang="en-US" sz="32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0783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6201" y="190500"/>
            <a:ext cx="1199565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Информационный видеосервис для разработчиков программного обеспечения</a:t>
            </a:r>
            <a:endParaRPr lang="en-US" sz="2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9" name="Группа 18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0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4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25" name="Рисунок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4" t="16041" r="26020" b="29812"/>
          <a:stretch/>
        </p:blipFill>
        <p:spPr>
          <a:xfrm>
            <a:off x="4694836" y="2447046"/>
            <a:ext cx="2758380" cy="143915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144" y="5715000"/>
            <a:ext cx="6509763" cy="41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95849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Основн</a:t>
            </a:r>
            <a:r>
              <a:rPr lang="ru-RU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ые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принципы ООП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52600" y="1851264"/>
            <a:ext cx="86868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На самом деле их четыре: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ru-RU" sz="24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Абстракция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Инкапсуляция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Наследование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Полиморфизм</a:t>
            </a:r>
          </a:p>
        </p:txBody>
      </p:sp>
      <p:pic>
        <p:nvPicPr>
          <p:cNvPr id="3" name="Picture 2" descr="Результат пошуку зображень за запитом &quot;четыре кита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" r="3480"/>
          <a:stretch/>
        </p:blipFill>
        <p:spPr bwMode="auto">
          <a:xfrm>
            <a:off x="6553200" y="1851264"/>
            <a:ext cx="4114800" cy="364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2924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Повторение: абстракция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612116"/>
            <a:ext cx="9677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Абстракция</a:t>
            </a:r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(лат. abstractio – отвлечение) – пренебрежение несущественными сторонами, свойствами, связями объекта (предмета или явления) с целью выделения существенных, закономерных признаков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Абстрагирование</a:t>
            </a:r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обобщение, результат такого пренебрежения, выделение значимой информации и исключение из рассмотрения незначимой</a:t>
            </a:r>
          </a:p>
        </p:txBody>
      </p:sp>
      <p:pic>
        <p:nvPicPr>
          <p:cNvPr id="1026" name="Picture 2" descr="Результат пошуку зображень за запитом &quot;wikipedia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4648200"/>
            <a:ext cx="14859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691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2" name="Picture 24" descr="Результат пошуку зображень за запитом &quot;polygonal art taurus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9" t="10001" r="15294" b="22222"/>
          <a:stretch/>
        </p:blipFill>
        <p:spPr bwMode="auto">
          <a:xfrm>
            <a:off x="271463" y="4084446"/>
            <a:ext cx="2896371" cy="228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Повторение: абстракция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71800" y="1806036"/>
            <a:ext cx="8382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Абстракция</a:t>
            </a:r>
            <a:r>
              <a:rPr lang="ru-RU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в ООП – это придание объекту характеристик, которые отличают его от других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объектов, четко определяя его концептуальные границы</a:t>
            </a:r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Такой подход позволяет работать с объектами, не вдаваясь в особенности их реализации</a:t>
            </a:r>
          </a:p>
        </p:txBody>
      </p:sp>
    </p:spTree>
    <p:extLst>
      <p:ext uri="{BB962C8B-B14F-4D97-AF65-F5344CB8AC3E}">
        <p14:creationId xmlns:p14="http://schemas.microsoft.com/office/powerpoint/2010/main" val="3241894104"/>
      </p:ext>
    </p:extLst>
  </p:cSld>
  <p:clrMapOvr>
    <a:masterClrMapping/>
  </p:clrMapOvr>
</p:sld>
</file>

<file path=ppt/theme/theme1.xml><?xml version="1.0" encoding="utf-8"?>
<a:theme xmlns:a="http://schemas.openxmlformats.org/drawingml/2006/main" name="Введение в Enterprise Librar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Введение в Enterprise Librar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39438</TotalTime>
  <Words>2152</Words>
  <Application>Microsoft Office PowerPoint</Application>
  <PresentationFormat>Широкоэкранный</PresentationFormat>
  <Paragraphs>534</Paragraphs>
  <Slides>65</Slides>
  <Notes>64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65</vt:i4>
      </vt:variant>
    </vt:vector>
  </HeadingPairs>
  <TitlesOfParts>
    <vt:vector size="74" baseType="lpstr">
      <vt:lpstr>Arial</vt:lpstr>
      <vt:lpstr>Calibri</vt:lpstr>
      <vt:lpstr>Palace Script MT</vt:lpstr>
      <vt:lpstr>Segoe UI</vt:lpstr>
      <vt:lpstr>Segoe UI Light</vt:lpstr>
      <vt:lpstr>Webdings</vt:lpstr>
      <vt:lpstr>Wingdings</vt:lpstr>
      <vt:lpstr>Введение в Enterprise Library</vt:lpstr>
      <vt:lpstr>1_Введение в Enterprise Library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Enterprise Library</dc:title>
  <dc:creator>Alexander</dc:creator>
  <cp:lastModifiedBy>Vladimir Vinohradov</cp:lastModifiedBy>
  <cp:revision>1440</cp:revision>
  <dcterms:created xsi:type="dcterms:W3CDTF">2010-11-10T13:30:04Z</dcterms:created>
  <dcterms:modified xsi:type="dcterms:W3CDTF">2017-07-13T10:45:11Z</dcterms:modified>
</cp:coreProperties>
</file>